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49"/>
  </p:notesMasterIdLst>
  <p:handoutMasterIdLst>
    <p:handoutMasterId r:id="rId50"/>
  </p:handoutMasterIdLst>
  <p:sldIdLst>
    <p:sldId id="293" r:id="rId3"/>
    <p:sldId id="397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51" r:id="rId13"/>
    <p:sldId id="362" r:id="rId14"/>
    <p:sldId id="363" r:id="rId15"/>
    <p:sldId id="364" r:id="rId16"/>
    <p:sldId id="365" r:id="rId17"/>
    <p:sldId id="366" r:id="rId18"/>
    <p:sldId id="367" r:id="rId19"/>
    <p:sldId id="368" r:id="rId20"/>
    <p:sldId id="398" r:id="rId21"/>
    <p:sldId id="371" r:id="rId22"/>
    <p:sldId id="372" r:id="rId23"/>
    <p:sldId id="373" r:id="rId24"/>
    <p:sldId id="375" r:id="rId25"/>
    <p:sldId id="401" r:id="rId26"/>
    <p:sldId id="369" r:id="rId27"/>
    <p:sldId id="353" r:id="rId28"/>
    <p:sldId id="370" r:id="rId29"/>
    <p:sldId id="376" r:id="rId30"/>
    <p:sldId id="377" r:id="rId31"/>
    <p:sldId id="378" r:id="rId32"/>
    <p:sldId id="379" r:id="rId33"/>
    <p:sldId id="380" r:id="rId34"/>
    <p:sldId id="381" r:id="rId35"/>
    <p:sldId id="382" r:id="rId36"/>
    <p:sldId id="383" r:id="rId37"/>
    <p:sldId id="384" r:id="rId38"/>
    <p:sldId id="395" r:id="rId39"/>
    <p:sldId id="385" r:id="rId40"/>
    <p:sldId id="389" r:id="rId41"/>
    <p:sldId id="386" r:id="rId42"/>
    <p:sldId id="390" r:id="rId43"/>
    <p:sldId id="387" r:id="rId44"/>
    <p:sldId id="391" r:id="rId45"/>
    <p:sldId id="392" r:id="rId46"/>
    <p:sldId id="393" r:id="rId47"/>
    <p:sldId id="402" r:id="rId48"/>
  </p:sldIdLst>
  <p:sldSz cx="9144000" cy="6858000" type="screen4x3"/>
  <p:notesSz cx="6858000" cy="9144000"/>
  <p:embeddedFontLst>
    <p:embeddedFont>
      <p:font typeface="Wingdings 2" panose="05020102010507070707" pitchFamily="18" charset="2"/>
      <p:regular r:id="rId51"/>
    </p:embeddedFont>
    <p:embeddedFont>
      <p:font typeface="Verdana" panose="020B0604030504040204" pitchFamily="34" charset="0"/>
      <p:regular r:id="rId52"/>
      <p:bold r:id="rId53"/>
      <p:italic r:id="rId54"/>
      <p:boldItalic r:id="rId55"/>
    </p:embeddedFont>
    <p:embeddedFont>
      <p:font typeface="Arial Unicode MS" panose="020B0604020202020204" pitchFamily="34" charset="-128"/>
      <p:regular r:id="rId56"/>
    </p:embeddedFont>
    <p:embeddedFont>
      <p:font typeface="Calibri" panose="020F0502020204030204" pitchFamily="34" charset="0"/>
      <p:regular r:id="rId57"/>
      <p:bold r:id="rId58"/>
      <p:italic r:id="rId59"/>
      <p:boldItalic r:id="rId6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565A"/>
    <a:srgbClr val="6E6259"/>
    <a:srgbClr val="8B0000"/>
    <a:srgbClr val="61ACC9"/>
    <a:srgbClr val="93E4BE"/>
    <a:srgbClr val="8B3E74"/>
    <a:srgbClr val="5B14C4"/>
    <a:srgbClr val="E44589"/>
    <a:srgbClr val="0089B1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56" autoAdjust="0"/>
    <p:restoredTop sz="95590" autoAdjust="0"/>
  </p:normalViewPr>
  <p:slideViewPr>
    <p:cSldViewPr snapToGrid="0">
      <p:cViewPr varScale="1">
        <p:scale>
          <a:sx n="43" d="100"/>
          <a:sy n="43" d="100"/>
        </p:scale>
        <p:origin x="-1500" y="-90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-644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handoutMaster" Target="handoutMasters/handoutMaster1.xml"/><Relationship Id="rId55" Type="http://schemas.openxmlformats.org/officeDocument/2006/relationships/font" Target="fonts/font5.fntdata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font" Target="fonts/font4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7.fntdata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6.fntdata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D9267015-FCF0-40C0-9192-1173CA02752F}" type="slidenum">
              <a:rPr>
                <a:solidFill>
                  <a:schemeClr val="tx1"/>
                </a:solidFill>
              </a:rPr>
              <a:pPr algn="l" rtl="0"/>
              <a:t>3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3683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EDB99122-8B66-423B-B64E-ED24393115C9}" type="slidenum">
              <a:rPr>
                <a:solidFill>
                  <a:schemeClr val="tx1"/>
                </a:solidFill>
              </a:rPr>
              <a:pPr algn="l" rtl="0"/>
              <a:t>15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870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836D6070-008A-40B5-9109-53D3781F048E}" type="slidenum">
              <a:rPr>
                <a:solidFill>
                  <a:schemeClr val="tx1"/>
                </a:solidFill>
              </a:rPr>
              <a:pPr algn="l" rtl="0"/>
              <a:t>16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270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0E8191C3-B768-49BA-87C1-F95CDFB220D8}" type="slidenum">
              <a:rPr>
                <a:solidFill>
                  <a:schemeClr val="tx1"/>
                </a:solidFill>
              </a:rPr>
              <a:pPr algn="l" rtl="0"/>
              <a:t>17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6936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A819FB2C-EF15-4AFC-8660-26F3F0A00C43}" type="slidenum">
              <a:rPr>
                <a:solidFill>
                  <a:schemeClr val="tx1"/>
                </a:solidFill>
              </a:rPr>
              <a:pPr algn="l" rtl="0"/>
              <a:t>18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4731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rtl="0" eaLnBrk="1" hangingPunct="1">
              <a:spcBef>
                <a:spcPct val="0"/>
              </a:spcBef>
            </a:pPr>
            <a:endParaRPr lang="e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/>
            <a:fld id="{A6820CD7-3BC7-4846-9065-719F4520B5E1}" type="slidenum">
              <a:rPr>
                <a:latin typeface="Calibri" pitchFamily="34" charset="0"/>
              </a:rPr>
              <a:pPr algn="l" rtl="0"/>
              <a:t>23</a:t>
            </a:fld>
            <a:endParaRPr lang="e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9727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F008CC38-0197-4A03-B64D-3EC0BBCCAB87}" type="slidenum">
              <a:rPr sz="1200" b="0"/>
              <a:pPr algn="l" rtl="0"/>
              <a:t>28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42401330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CA7DCC36-8AB7-49EC-ACA4-617E634DC66F}" type="slidenum">
              <a:rPr sz="1200" b="0"/>
              <a:pPr algn="l" rtl="0"/>
              <a:t>29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11569940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05B7293D-C4B3-4DAB-8095-D140602A1E2A}" type="slidenum">
              <a:rPr sz="1200" b="0"/>
              <a:pPr algn="l" rtl="0"/>
              <a:t>30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193396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9DF7B9BE-6E3F-41EA-9C8F-0E45E4FCBE8D}" type="slidenum">
              <a:rPr sz="1200" b="0"/>
              <a:pPr algn="l" rtl="0"/>
              <a:t>31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33406025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85D07D1F-075B-4DBA-93FF-4F9E8E269E4B}" type="slidenum">
              <a:rPr sz="1200" b="0"/>
              <a:pPr algn="l" rtl="0"/>
              <a:t>32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790217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EFA1B6B7-D2B0-4890-9F6F-9E1257E4D695}" type="slidenum">
              <a:rPr>
                <a:solidFill>
                  <a:schemeClr val="tx1"/>
                </a:solidFill>
              </a:rPr>
              <a:pPr algn="l" rtl="0"/>
              <a:t>4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722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32431458-F337-485B-8A51-2595C635108F}" type="slidenum">
              <a:rPr sz="1200" b="0"/>
              <a:pPr algn="l" rtl="0"/>
              <a:t>33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12533078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1A30287F-A78C-4556-B2C0-08C93B877E37}" type="slidenum">
              <a:rPr sz="1200" b="0"/>
              <a:pPr algn="l" rtl="0"/>
              <a:t>34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27962822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BA759A85-8308-44EC-A1A7-CDBAB97BE104}" type="slidenum">
              <a:rPr sz="1200" b="0"/>
              <a:pPr algn="l" rtl="0"/>
              <a:t>35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26019727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552B6BDE-86E1-445C-85C6-A5A64B724A6B}" type="slidenum">
              <a:rPr sz="1200" b="0"/>
              <a:pPr algn="l" rtl="0"/>
              <a:t>36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3328432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552B6BDE-86E1-445C-85C6-A5A64B724A6B}" type="slidenum">
              <a:rPr sz="1200" b="0"/>
              <a:pPr algn="l" rtl="0"/>
              <a:t>37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11195505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2BC0E313-DF2D-47D6-93C3-E5F99DEA2556}" type="slidenum">
              <a:rPr sz="1200" b="0"/>
              <a:pPr algn="l" rtl="0"/>
              <a:t>38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27262184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DB96FA65-141D-48CB-93BB-F0BE5F9E088F}" type="slidenum">
              <a:rPr sz="1200" b="0"/>
              <a:pPr algn="l" rtl="0"/>
              <a:t>39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25981926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F2A673EB-9CF1-4E19-8DCE-2F9136ABAAAD}" type="slidenum">
              <a:rPr sz="1200" b="0"/>
              <a:pPr algn="l" rtl="0"/>
              <a:t>40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19455515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8F16B482-B561-4BC2-B68D-3C11C07F145F}" type="slidenum">
              <a:rPr sz="1200" b="0"/>
              <a:pPr algn="l" rtl="0"/>
              <a:t>41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28689643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D80FF133-EB94-4819-967E-2BBC0D0356CA}" type="slidenum">
              <a:rPr sz="1200" b="0"/>
              <a:pPr algn="l" rtl="0"/>
              <a:t>45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1011393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5DEC5125-5089-416D-BDC1-DFDC6C10B578}" type="slidenum">
              <a:rPr>
                <a:solidFill>
                  <a:schemeClr val="tx1"/>
                </a:solidFill>
              </a:rPr>
              <a:pPr algn="l" rtl="0"/>
              <a:t>5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1784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537F9F49-E257-46E7-B7E4-3E93A79B9EE3}" type="slidenum">
              <a:rPr>
                <a:solidFill>
                  <a:schemeClr val="tx1"/>
                </a:solidFill>
              </a:rPr>
              <a:pPr algn="l" rtl="0"/>
              <a:t>6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155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4DA91459-19A6-42A2-BDA4-C5F1B4EDBB3B}" type="slidenum">
              <a:rPr>
                <a:solidFill>
                  <a:schemeClr val="tx1"/>
                </a:solidFill>
              </a:rPr>
              <a:pPr algn="l" rtl="0"/>
              <a:t>8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146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7F5CD3D0-2F7E-4150-9EDD-9DB3003B0DDD}" type="slidenum">
              <a:rPr>
                <a:solidFill>
                  <a:schemeClr val="tx1"/>
                </a:solidFill>
              </a:rPr>
              <a:pPr algn="l" rtl="0"/>
              <a:t>10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905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50AD886C-A524-4A69-B5E0-84AD7B494082}" type="slidenum">
              <a:rPr>
                <a:solidFill>
                  <a:schemeClr val="tx1"/>
                </a:solidFill>
              </a:rPr>
              <a:pPr algn="l" rtl="0"/>
              <a:t>12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283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55D1AA53-4381-4F08-B92F-AA0EFFB8E082}" type="slidenum">
              <a:rPr>
                <a:solidFill>
                  <a:schemeClr val="tx1"/>
                </a:solidFill>
              </a:rPr>
              <a:pPr algn="l" rtl="0"/>
              <a:t>13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996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itchFamily="34" charset="0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9BDF0AE3-C959-4EFD-953F-81D323BCB705}" type="slidenum">
              <a:rPr>
                <a:solidFill>
                  <a:schemeClr val="tx1"/>
                </a:solidFill>
              </a:rPr>
              <a:pPr algn="l" rtl="0"/>
              <a:t>14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481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007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1F7B9471-60C7-4392-B437-8B9844B6321C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1"/>
          </p:nvPr>
        </p:nvSpPr>
        <p:spPr>
          <a:xfrm>
            <a:off x="2717800" y="6200775"/>
            <a:ext cx="37084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1CFFD-0FA8-409D-830C-A3926F5AAE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82732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2F378-4E14-45D3-BF8D-CB54D7BCE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3980122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table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87DB5755-1BFE-4BB0-AF53-E6BC62879CED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4DD3F-8D6E-4367-8561-B9419B0BF8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</p:spTree>
    <p:extLst>
      <p:ext uri="{BB962C8B-B14F-4D97-AF65-F5344CB8AC3E}">
        <p14:creationId xmlns:p14="http://schemas.microsoft.com/office/powerpoint/2010/main" val="2402791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5" r:id="rId10"/>
    <p:sldLayoutId id="2147483846" r:id="rId11"/>
    <p:sldLayoutId id="2147483847" r:id="rId12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es" b="0" i="0" u="none"/>
              <a:t>Geodesía y RTK</a:t>
            </a:r>
            <a:endParaRPr lang="es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es" b="0" i="0" u="none"/>
              <a:t>Evento de Entrenamiento HYPACK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es" b="0" i="0" u="none"/>
              <a:t>Enero 2020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AE6A3AF-FF78-4BA9-B179-103E4B9B9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0616"/>
            <a:ext cx="9144000" cy="326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510" name="Group 14">
            <a:extLst>
              <a:ext uri="{FF2B5EF4-FFF2-40B4-BE49-F238E27FC236}">
                <a16:creationId xmlns="" xmlns:a16="http://schemas.microsoft.com/office/drawing/2014/main" id="{F4EAA47A-4889-400B-B96B-F04D5C37F0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71455"/>
              </p:ext>
            </p:extLst>
          </p:nvPr>
        </p:nvGraphicFramePr>
        <p:xfrm>
          <a:off x="187402" y="1725496"/>
          <a:ext cx="8423198" cy="4439454"/>
        </p:xfrm>
        <a:graphic>
          <a:graphicData uri="http://schemas.openxmlformats.org/drawingml/2006/table">
            <a:tbl>
              <a:tblPr/>
              <a:tblGrid>
                <a:gridCol w="1447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05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71759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9434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1" i="0" u="none" strike="noStrike" cap="none" normalizeH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Mercator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1" i="0" u="none" strike="noStrike" cap="none" normalizeH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Trasversa Mercator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1" i="0" u="none" strike="noStrike" cap="none" normalizeH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Mercator Oblicua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1" i="0" u="none" strike="noStrike" cap="none" normalizeH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Lambert Conforme Cónica I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1" i="0" u="none" strike="noStrike" cap="none" normalizeH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Lambert Conforme Cónica 2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13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85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1" i="0" u="none" strike="noStrike" cap="none" normalizeH="0" dirty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Sin distorsión a lo largo del Ecuador.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1" i="0" u="none" strike="noStrike" cap="none" normalizeH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Sin distorsión a lo largo de una línea de longitud.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1" i="0" u="none" strike="noStrike" cap="none" normalizeH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Bueno para Areas N-S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1" i="0" u="none" strike="noStrike" cap="none" normalizeH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Base del UTM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1" i="0" u="none" strike="noStrike" cap="none" normalizeH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Sin distorsión a lo largo de un azimuth seleccionado.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1" i="0" u="none" strike="noStrike" cap="none" normalizeH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Para paises no N-S o E-W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1" i="0" u="none" strike="noStrike" cap="none" normalizeH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Sin distorsión a lo largo de una línea de latitud.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1" i="0" u="none" strike="noStrike" cap="none" normalizeH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Bueno para áreas E-W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1" i="0" u="none" strike="noStrike" cap="none" normalizeH="0" dirty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Sin distorsión a lo largo de dos líneas de latitud.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1" i="0" u="none" strike="noStrike" cap="none" normalizeH="0" dirty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Un poco de distorsión entre las líneas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340659" y="2886634"/>
            <a:ext cx="8139953" cy="1020203"/>
            <a:chOff x="340659" y="2438400"/>
            <a:chExt cx="8269941" cy="1468438"/>
          </a:xfrm>
        </p:grpSpPr>
        <p:grpSp>
          <p:nvGrpSpPr>
            <p:cNvPr id="8" name="Group 7"/>
            <p:cNvGrpSpPr/>
            <p:nvPr/>
          </p:nvGrpSpPr>
          <p:grpSpPr>
            <a:xfrm>
              <a:off x="340659" y="2438400"/>
              <a:ext cx="990600" cy="1447800"/>
              <a:chOff x="340659" y="2438400"/>
              <a:chExt cx="990600" cy="1447800"/>
            </a:xfrm>
          </p:grpSpPr>
          <p:sp>
            <p:nvSpPr>
              <p:cNvPr id="46124" name="Oval 43"/>
              <p:cNvSpPr>
                <a:spLocks noChangeArrowheads="1"/>
              </p:cNvSpPr>
              <p:nvPr/>
            </p:nvSpPr>
            <p:spPr bwMode="auto">
              <a:xfrm>
                <a:off x="340659" y="2852057"/>
                <a:ext cx="990600" cy="738673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es" altLang="en-US"/>
              </a:p>
            </p:txBody>
          </p:sp>
          <p:sp>
            <p:nvSpPr>
              <p:cNvPr id="46125" name="Oval 44"/>
              <p:cNvSpPr>
                <a:spLocks noChangeArrowheads="1"/>
              </p:cNvSpPr>
              <p:nvPr/>
            </p:nvSpPr>
            <p:spPr bwMode="auto">
              <a:xfrm>
                <a:off x="340659" y="3147527"/>
                <a:ext cx="990600" cy="17728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es" altLang="en-US"/>
              </a:p>
            </p:txBody>
          </p:sp>
          <p:sp>
            <p:nvSpPr>
              <p:cNvPr id="46126" name="AutoShape 45"/>
              <p:cNvSpPr>
                <a:spLocks noChangeArrowheads="1"/>
              </p:cNvSpPr>
              <p:nvPr/>
            </p:nvSpPr>
            <p:spPr bwMode="auto">
              <a:xfrm>
                <a:off x="340659" y="2438400"/>
                <a:ext cx="990600" cy="1447800"/>
              </a:xfrm>
              <a:prstGeom prst="can">
                <a:avLst>
                  <a:gd name="adj" fmla="val 51042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es" altLang="en-US"/>
              </a:p>
            </p:txBody>
          </p:sp>
          <p:sp>
            <p:nvSpPr>
              <p:cNvPr id="46127" name="Line 46"/>
              <p:cNvSpPr>
                <a:spLocks noChangeShapeType="1"/>
              </p:cNvSpPr>
              <p:nvPr/>
            </p:nvSpPr>
            <p:spPr bwMode="auto">
              <a:xfrm>
                <a:off x="877234" y="2438400"/>
                <a:ext cx="3714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"/>
              </a:p>
            </p:txBody>
          </p:sp>
          <p:sp>
            <p:nvSpPr>
              <p:cNvPr id="46128" name="Line 47"/>
              <p:cNvSpPr>
                <a:spLocks noChangeShapeType="1"/>
              </p:cNvSpPr>
              <p:nvPr/>
            </p:nvSpPr>
            <p:spPr bwMode="auto">
              <a:xfrm>
                <a:off x="1248709" y="2438400"/>
                <a:ext cx="0" cy="8864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788459" y="2459038"/>
              <a:ext cx="6822141" cy="1447800"/>
              <a:chOff x="1788459" y="2459038"/>
              <a:chExt cx="6822141" cy="14478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1788459" y="3048000"/>
                <a:ext cx="1219201" cy="685801"/>
                <a:chOff x="1788459" y="3048000"/>
                <a:chExt cx="1219201" cy="685801"/>
              </a:xfrm>
            </p:grpSpPr>
            <p:sp>
              <p:nvSpPr>
                <p:cNvPr id="46134" name="Oval 3"/>
                <p:cNvSpPr>
                  <a:spLocks noChangeArrowheads="1"/>
                </p:cNvSpPr>
                <p:nvPr/>
              </p:nvSpPr>
              <p:spPr bwMode="auto">
                <a:xfrm rot="5400000">
                  <a:off x="2005396" y="3079880"/>
                  <a:ext cx="685800" cy="622041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9pPr>
                </a:lstStyle>
                <a:p>
                  <a:endParaRPr lang="es" altLang="en-US"/>
                </a:p>
              </p:txBody>
            </p:sp>
            <p:sp>
              <p:nvSpPr>
                <p:cNvPr id="46135" name="Oval 4"/>
                <p:cNvSpPr>
                  <a:spLocks noChangeArrowheads="1"/>
                </p:cNvSpPr>
                <p:nvPr/>
              </p:nvSpPr>
              <p:spPr bwMode="auto">
                <a:xfrm rot="5400000">
                  <a:off x="1992955" y="3316255"/>
                  <a:ext cx="685800" cy="14929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9pPr>
                </a:lstStyle>
                <a:p>
                  <a:endParaRPr lang="es" altLang="en-US"/>
                </a:p>
              </p:txBody>
            </p:sp>
            <p:sp>
              <p:nvSpPr>
                <p:cNvPr id="46136" name="AutoShape 5"/>
                <p:cNvSpPr>
                  <a:spLocks noChangeArrowheads="1"/>
                </p:cNvSpPr>
                <p:nvPr/>
              </p:nvSpPr>
              <p:spPr bwMode="auto">
                <a:xfrm rot="5400000">
                  <a:off x="2055159" y="2781300"/>
                  <a:ext cx="685800" cy="1219200"/>
                </a:xfrm>
                <a:prstGeom prst="can">
                  <a:avLst>
                    <a:gd name="adj" fmla="val 51042"/>
                  </a:avLst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9pPr>
                </a:lstStyle>
                <a:p>
                  <a:endParaRPr lang="es" altLang="en-US"/>
                </a:p>
              </p:txBody>
            </p:sp>
            <p:sp>
              <p:nvSpPr>
                <p:cNvPr id="46137" name="Line 6"/>
                <p:cNvSpPr>
                  <a:spLocks noChangeShapeType="1"/>
                </p:cNvSpPr>
                <p:nvPr/>
              </p:nvSpPr>
              <p:spPr bwMode="auto">
                <a:xfrm rot="5400000">
                  <a:off x="2879072" y="3548063"/>
                  <a:ext cx="25717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"/>
                </a:p>
              </p:txBody>
            </p:sp>
            <p:sp>
              <p:nvSpPr>
                <p:cNvPr id="46138" name="Line 7"/>
                <p:cNvSpPr>
                  <a:spLocks noChangeShapeType="1"/>
                </p:cNvSpPr>
                <p:nvPr/>
              </p:nvSpPr>
              <p:spPr bwMode="auto">
                <a:xfrm rot="5400000">
                  <a:off x="2970337" y="3639328"/>
                  <a:ext cx="0" cy="746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"/>
                </a:p>
              </p:txBody>
            </p:sp>
          </p:grpSp>
          <p:grpSp>
            <p:nvGrpSpPr>
              <p:cNvPr id="7" name="Group 6"/>
              <p:cNvGrpSpPr/>
              <p:nvPr/>
            </p:nvGrpSpPr>
            <p:grpSpPr>
              <a:xfrm>
                <a:off x="3560113" y="2459038"/>
                <a:ext cx="1205767" cy="1447800"/>
                <a:chOff x="3560113" y="2459038"/>
                <a:chExt cx="1205767" cy="1447800"/>
              </a:xfrm>
            </p:grpSpPr>
            <p:sp>
              <p:nvSpPr>
                <p:cNvPr id="46129" name="Oval 9"/>
                <p:cNvSpPr>
                  <a:spLocks noChangeArrowheads="1"/>
                </p:cNvSpPr>
                <p:nvPr/>
              </p:nvSpPr>
              <p:spPr bwMode="auto">
                <a:xfrm rot="2313004">
                  <a:off x="3569320" y="2859816"/>
                  <a:ext cx="817562" cy="73867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9pPr>
                </a:lstStyle>
                <a:p>
                  <a:endParaRPr lang="es" altLang="en-US"/>
                </a:p>
              </p:txBody>
            </p:sp>
            <p:sp>
              <p:nvSpPr>
                <p:cNvPr id="46130" name="Oval 10"/>
                <p:cNvSpPr>
                  <a:spLocks noChangeArrowheads="1"/>
                </p:cNvSpPr>
                <p:nvPr/>
              </p:nvSpPr>
              <p:spPr bwMode="auto">
                <a:xfrm rot="2313004">
                  <a:off x="3560113" y="3152066"/>
                  <a:ext cx="817562" cy="17728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9pPr>
                </a:lstStyle>
                <a:p>
                  <a:endParaRPr lang="es" altLang="en-US"/>
                </a:p>
              </p:txBody>
            </p:sp>
            <p:sp>
              <p:nvSpPr>
                <p:cNvPr id="46131" name="AutoShape 11"/>
                <p:cNvSpPr>
                  <a:spLocks noChangeArrowheads="1"/>
                </p:cNvSpPr>
                <p:nvPr/>
              </p:nvSpPr>
              <p:spPr bwMode="auto">
                <a:xfrm rot="2313004">
                  <a:off x="3606147" y="2459038"/>
                  <a:ext cx="817562" cy="1447800"/>
                </a:xfrm>
                <a:prstGeom prst="can">
                  <a:avLst>
                    <a:gd name="adj" fmla="val 51042"/>
                  </a:avLst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9pPr>
                </a:lstStyle>
                <a:p>
                  <a:endParaRPr lang="es" altLang="en-US"/>
                </a:p>
              </p:txBody>
            </p:sp>
            <p:sp>
              <p:nvSpPr>
                <p:cNvPr id="46132" name="Line 12"/>
                <p:cNvSpPr>
                  <a:spLocks noChangeShapeType="1"/>
                </p:cNvSpPr>
                <p:nvPr/>
              </p:nvSpPr>
              <p:spPr bwMode="auto">
                <a:xfrm rot="2313004">
                  <a:off x="4459294" y="2733563"/>
                  <a:ext cx="30658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"/>
                </a:p>
              </p:txBody>
            </p:sp>
            <p:sp>
              <p:nvSpPr>
                <p:cNvPr id="46133" name="Line 13"/>
                <p:cNvSpPr>
                  <a:spLocks noChangeShapeType="1"/>
                </p:cNvSpPr>
                <p:nvPr/>
              </p:nvSpPr>
              <p:spPr bwMode="auto">
                <a:xfrm rot="2313004">
                  <a:off x="4704852" y="2819436"/>
                  <a:ext cx="0" cy="8864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"/>
                </a:p>
              </p:txBody>
            </p:sp>
          </p:grpSp>
          <p:sp>
            <p:nvSpPr>
              <p:cNvPr id="46113" name="Oval 48"/>
              <p:cNvSpPr>
                <a:spLocks noChangeArrowheads="1"/>
              </p:cNvSpPr>
              <p:nvPr/>
            </p:nvSpPr>
            <p:spPr bwMode="auto">
              <a:xfrm>
                <a:off x="5638800" y="2819400"/>
                <a:ext cx="914400" cy="838200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es" altLang="en-US"/>
              </a:p>
            </p:txBody>
          </p:sp>
          <p:sp>
            <p:nvSpPr>
              <p:cNvPr id="46114" name="Oval 49"/>
              <p:cNvSpPr>
                <a:spLocks noChangeArrowheads="1"/>
              </p:cNvSpPr>
              <p:nvPr/>
            </p:nvSpPr>
            <p:spPr bwMode="auto">
              <a:xfrm>
                <a:off x="5715000" y="2971800"/>
                <a:ext cx="762000" cy="76200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es" altLang="en-US"/>
              </a:p>
            </p:txBody>
          </p:sp>
          <p:sp>
            <p:nvSpPr>
              <p:cNvPr id="46115" name="Line 50"/>
              <p:cNvSpPr>
                <a:spLocks noChangeShapeType="1"/>
              </p:cNvSpPr>
              <p:nvPr/>
            </p:nvSpPr>
            <p:spPr bwMode="auto">
              <a:xfrm flipH="1">
                <a:off x="5257800" y="2514600"/>
                <a:ext cx="838200" cy="990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"/>
              </a:p>
            </p:txBody>
          </p:sp>
          <p:sp>
            <p:nvSpPr>
              <p:cNvPr id="46116" name="Line 51"/>
              <p:cNvSpPr>
                <a:spLocks noChangeShapeType="1"/>
              </p:cNvSpPr>
              <p:nvPr/>
            </p:nvSpPr>
            <p:spPr bwMode="auto">
              <a:xfrm>
                <a:off x="6096000" y="2514600"/>
                <a:ext cx="838200" cy="990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"/>
              </a:p>
            </p:txBody>
          </p:sp>
          <p:sp>
            <p:nvSpPr>
              <p:cNvPr id="46117" name="Oval 52"/>
              <p:cNvSpPr>
                <a:spLocks noChangeArrowheads="1"/>
              </p:cNvSpPr>
              <p:nvPr/>
            </p:nvSpPr>
            <p:spPr bwMode="auto">
              <a:xfrm>
                <a:off x="5257800" y="3429000"/>
                <a:ext cx="1676400" cy="152400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es" altLang="en-US"/>
              </a:p>
            </p:txBody>
          </p:sp>
          <p:sp>
            <p:nvSpPr>
              <p:cNvPr id="46118" name="Oval 53"/>
              <p:cNvSpPr>
                <a:spLocks noChangeArrowheads="1"/>
              </p:cNvSpPr>
              <p:nvPr/>
            </p:nvSpPr>
            <p:spPr bwMode="auto">
              <a:xfrm>
                <a:off x="7467600" y="2743200"/>
                <a:ext cx="914400" cy="838200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es" altLang="en-US"/>
              </a:p>
            </p:txBody>
          </p:sp>
          <p:sp>
            <p:nvSpPr>
              <p:cNvPr id="46119" name="Oval 54"/>
              <p:cNvSpPr>
                <a:spLocks noChangeArrowheads="1"/>
              </p:cNvSpPr>
              <p:nvPr/>
            </p:nvSpPr>
            <p:spPr bwMode="auto">
              <a:xfrm>
                <a:off x="7494588" y="2971800"/>
                <a:ext cx="868362" cy="76200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es" altLang="en-US"/>
              </a:p>
            </p:txBody>
          </p:sp>
          <p:sp>
            <p:nvSpPr>
              <p:cNvPr id="46120" name="Oval 55"/>
              <p:cNvSpPr>
                <a:spLocks noChangeArrowheads="1"/>
              </p:cNvSpPr>
              <p:nvPr/>
            </p:nvSpPr>
            <p:spPr bwMode="auto">
              <a:xfrm>
                <a:off x="7620000" y="2819400"/>
                <a:ext cx="609600" cy="76200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es" altLang="en-US"/>
              </a:p>
            </p:txBody>
          </p:sp>
          <p:sp>
            <p:nvSpPr>
              <p:cNvPr id="46121" name="Line 56"/>
              <p:cNvSpPr>
                <a:spLocks noChangeShapeType="1"/>
              </p:cNvSpPr>
              <p:nvPr/>
            </p:nvSpPr>
            <p:spPr bwMode="auto">
              <a:xfrm flipH="1">
                <a:off x="7239000" y="2514600"/>
                <a:ext cx="685800" cy="838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"/>
              </a:p>
            </p:txBody>
          </p:sp>
          <p:sp>
            <p:nvSpPr>
              <p:cNvPr id="46122" name="Line 57"/>
              <p:cNvSpPr>
                <a:spLocks noChangeShapeType="1"/>
              </p:cNvSpPr>
              <p:nvPr/>
            </p:nvSpPr>
            <p:spPr bwMode="auto">
              <a:xfrm>
                <a:off x="7924800" y="2514600"/>
                <a:ext cx="685800" cy="838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"/>
              </a:p>
            </p:txBody>
          </p:sp>
          <p:sp>
            <p:nvSpPr>
              <p:cNvPr id="46123" name="Oval 58"/>
              <p:cNvSpPr>
                <a:spLocks noChangeArrowheads="1"/>
              </p:cNvSpPr>
              <p:nvPr/>
            </p:nvSpPr>
            <p:spPr bwMode="auto">
              <a:xfrm>
                <a:off x="7239000" y="3352800"/>
                <a:ext cx="1371600" cy="76200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es" altLang="en-US"/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152400" y="161925"/>
            <a:ext cx="883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sz="3200" b="0" i="0" u="none">
                <a:solidFill>
                  <a:schemeClr val="bg1"/>
                </a:solidFill>
              </a:rPr>
              <a:t>Proyecciones Típicas</a:t>
            </a:r>
          </a:p>
        </p:txBody>
      </p:sp>
    </p:spTree>
    <p:extLst>
      <p:ext uri="{BB962C8B-B14F-4D97-AF65-F5344CB8AC3E}">
        <p14:creationId xmlns:p14="http://schemas.microsoft.com/office/powerpoint/2010/main" val="1831918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sz="4800" b="1" i="0" u="non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GEODESIA PROYECTO</a:t>
            </a:r>
            <a:endParaRPr lang="e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11</a:t>
            </a:fld>
            <a:endParaRPr lang="e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383" y="3798855"/>
            <a:ext cx="3536577" cy="26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68633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PARAMETROS GEODESICOS</a:t>
            </a:r>
          </a:p>
        </p:txBody>
      </p:sp>
      <p:sp>
        <p:nvSpPr>
          <p:cNvPr id="48131" name="Rectangle 4"/>
          <p:cNvSpPr>
            <a:spLocks noGrp="1"/>
          </p:cNvSpPr>
          <p:nvPr>
            <p:ph idx="4294967295"/>
          </p:nvPr>
        </p:nvSpPr>
        <p:spPr>
          <a:xfrm>
            <a:off x="203200" y="1905000"/>
            <a:ext cx="3212353" cy="3505200"/>
          </a:xfrm>
        </p:spPr>
        <p:txBody>
          <a:bodyPr>
            <a:normAutofit fontScale="92500" lnSpcReduction="10000"/>
          </a:bodyPr>
          <a:lstStyle/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Cada proyecto tiene sus propios parámetros geodésicos. Detalles son guardados en el archivo proyecto.ini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endParaRPr lang="es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Cree un proyecto nuevo o copie un proyecto existente: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endParaRPr lang="es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Su proyecto nuevo hereda la geodesia del proyecto anterior.</a:t>
            </a:r>
          </a:p>
        </p:txBody>
      </p:sp>
      <p:pic>
        <p:nvPicPr>
          <p:cNvPr id="4813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553" y="1905000"/>
            <a:ext cx="5464081" cy="374897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3685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/>
          </p:cNvSpPr>
          <p:nvPr>
            <p:ph type="title"/>
          </p:nvPr>
        </p:nvSpPr>
        <p:spPr>
          <a:xfrm>
            <a:off x="381000" y="0"/>
            <a:ext cx="8034337" cy="989013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Iniciando PARAMETROS GEODESICOS</a:t>
            </a:r>
          </a:p>
        </p:txBody>
      </p:sp>
      <p:sp>
        <p:nvSpPr>
          <p:cNvPr id="50179" name="Rectangle 9"/>
          <p:cNvSpPr>
            <a:spLocks noGrp="1"/>
          </p:cNvSpPr>
          <p:nvPr>
            <p:ph idx="4294967295"/>
          </p:nvPr>
        </p:nvSpPr>
        <p:spPr>
          <a:xfrm>
            <a:off x="609600" y="1676400"/>
            <a:ext cx="8001000" cy="4038600"/>
          </a:xfrm>
        </p:spPr>
        <p:txBody>
          <a:bodyPr/>
          <a:lstStyle/>
          <a:p>
            <a:pPr algn="l" rtl="0" eaLnBrk="1" hangingPunct="1">
              <a:buClr>
                <a:schemeClr val="tx1"/>
              </a:buClr>
            </a:pPr>
            <a:r>
              <a:rPr lang="es" sz="2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Haga clic en el ícono «Mundo»</a:t>
            </a:r>
          </a:p>
          <a:p>
            <a:pPr algn="l" rtl="0" eaLnBrk="1" hangingPunct="1">
              <a:buClr>
                <a:schemeClr val="tx1"/>
              </a:buClr>
            </a:pPr>
            <a:endParaRPr lang="es" altLang="en-US" sz="2800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buClr>
                <a:schemeClr val="tx1"/>
              </a:buClr>
            </a:pPr>
            <a:endParaRPr lang="es" altLang="en-US" sz="2800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buClr>
                <a:schemeClr val="tx1"/>
              </a:buClr>
            </a:pPr>
            <a:endParaRPr lang="es" altLang="en-US" sz="2800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buClr>
                <a:schemeClr val="tx1"/>
              </a:buClr>
            </a:pPr>
            <a:endParaRPr lang="es" altLang="en-US" sz="2800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buClr>
                <a:schemeClr val="tx1"/>
              </a:buClr>
            </a:pPr>
            <a:r>
              <a:rPr lang="es" sz="2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O... Haga clic en el Menú Preparación - ítem Geodesia</a:t>
            </a:r>
          </a:p>
        </p:txBody>
      </p:sp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1066800" y="3352800"/>
            <a:ext cx="381000" cy="609600"/>
          </a:xfrm>
          <a:prstGeom prst="upArrow">
            <a:avLst>
              <a:gd name="adj1" fmla="val 50000"/>
              <a:gd name="adj2" fmla="val 37504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pic>
        <p:nvPicPr>
          <p:cNvPr id="5018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667000"/>
            <a:ext cx="8477250" cy="6397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3091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Cuadrícula UTM</a:t>
            </a:r>
          </a:p>
        </p:txBody>
      </p:sp>
      <p:sp>
        <p:nvSpPr>
          <p:cNvPr id="52227" name="Rectangle 3"/>
          <p:cNvSpPr>
            <a:spLocks noGrp="1"/>
          </p:cNvSpPr>
          <p:nvPr>
            <p:ph type="body" sz="half" idx="4294967295"/>
          </p:nvPr>
        </p:nvSpPr>
        <p:spPr>
          <a:xfrm>
            <a:off x="381000" y="1676400"/>
            <a:ext cx="3124200" cy="4267200"/>
          </a:xfrm>
        </p:spPr>
        <p:txBody>
          <a:bodyPr>
            <a:normAutofit lnSpcReduction="10000"/>
          </a:bodyPr>
          <a:lstStyle/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Cuadrículas:</a:t>
            </a:r>
          </a:p>
          <a:p>
            <a:pPr marL="742950" lvl="1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UTM Norte para el Hemisferio Norte</a:t>
            </a:r>
          </a:p>
          <a:p>
            <a:pPr marL="742950" lvl="1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UTM Sur para el hemisferio Sur.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Zona:</a:t>
            </a:r>
          </a:p>
          <a:p>
            <a:pPr marL="742950" lvl="1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Dividido en 6° de longitud.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Elipsoide:</a:t>
            </a:r>
          </a:p>
          <a:p>
            <a:pPr marL="742950" lvl="1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Si su Elipsoide no es WGS 84: Necesita hacer una transformación de datum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1852613"/>
            <a:ext cx="5153025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351394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Cuadrículas NAD-83</a:t>
            </a:r>
          </a:p>
        </p:txBody>
      </p:sp>
      <p:sp>
        <p:nvSpPr>
          <p:cNvPr id="54275" name="Rectangle 3"/>
          <p:cNvSpPr>
            <a:spLocks noGrp="1"/>
          </p:cNvSpPr>
          <p:nvPr>
            <p:ph type="body" sz="half" idx="4294967295"/>
          </p:nvPr>
        </p:nvSpPr>
        <p:spPr>
          <a:xfrm>
            <a:off x="268941" y="1482444"/>
            <a:ext cx="4069978" cy="4572000"/>
          </a:xfrm>
        </p:spPr>
        <p:txBody>
          <a:bodyPr>
            <a:normAutofit lnSpcReduction="10000"/>
          </a:bodyPr>
          <a:lstStyle/>
          <a:p>
            <a:pPr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Cuadrículas:</a:t>
            </a:r>
          </a:p>
          <a:p>
            <a:pPr marL="800100" lvl="1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Seleccione “Plana Estatal NAD-83”</a:t>
            </a:r>
          </a:p>
          <a:p>
            <a:pPr marL="800100" lvl="1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endParaRPr lang="es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Zona:</a:t>
            </a:r>
          </a:p>
          <a:p>
            <a:pPr marL="800100" lvl="1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Seleccione la zona estatal apropiada.</a:t>
            </a:r>
          </a:p>
          <a:p>
            <a:pPr marL="800100" lvl="1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endParaRPr lang="es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Elipsoide:</a:t>
            </a:r>
          </a:p>
          <a:p>
            <a:pPr marL="800100" lvl="1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Aún cuando NAD-83 se basa en GRS-80, verá WGS 84 listado como el elipsoide.</a:t>
            </a:r>
          </a:p>
          <a:p>
            <a:pPr marL="800100" lvl="1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endParaRPr lang="es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Esto es porque el gobierno de USA trata los dos como el mismo, aún cuando hay pequeñas diferencias.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919" y="1766049"/>
            <a:ext cx="4365542" cy="2994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616337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Cuadrículas NAD-27</a:t>
            </a:r>
          </a:p>
        </p:txBody>
      </p:sp>
      <p:sp>
        <p:nvSpPr>
          <p:cNvPr id="5632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264459" y="1752600"/>
            <a:ext cx="3376049" cy="4343400"/>
          </a:xfrm>
        </p:spPr>
        <p:txBody>
          <a:bodyPr>
            <a:normAutofit lnSpcReduction="10000"/>
          </a:bodyPr>
          <a:lstStyle/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Cuadrículas:</a:t>
            </a:r>
          </a:p>
          <a:p>
            <a:pPr marL="479425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Seleccione “Plana Estatal NAD-27”</a:t>
            </a:r>
          </a:p>
          <a:p>
            <a:pPr marL="479425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endParaRPr lang="e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Zona:</a:t>
            </a:r>
          </a:p>
          <a:p>
            <a:pPr marL="479425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Seleccione su zona plana estatal.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endParaRPr lang="es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Elipsoide:</a:t>
            </a:r>
          </a:p>
          <a:p>
            <a:pPr marL="479425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Fijo a “Clarke 1866”</a:t>
            </a:r>
          </a:p>
          <a:p>
            <a:pPr marL="479425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Ud. Tiene que hacer una Transformación de Datum!</a:t>
            </a:r>
          </a:p>
          <a:p>
            <a:pPr marL="479425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Defina el archivo de Cambio de Datum a CONUS.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1966912"/>
            <a:ext cx="5086350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650750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Cuadrícula Nacional UK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="" xmlns:a16="http://schemas.microsoft.com/office/drawing/2014/main" id="{0BFEE4C5-C229-4710-BFE4-745EBFA3CB8B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28600" y="1752600"/>
            <a:ext cx="3581400" cy="4525963"/>
          </a:xfrm>
        </p:spPr>
        <p:txBody>
          <a:bodyPr/>
          <a:lstStyle/>
          <a:p>
            <a:pPr algn="l" rtl="0" eaLnBrk="1" hangingPunct="1">
              <a:buClr>
                <a:schemeClr val="tx1"/>
              </a:buClr>
              <a:defRPr/>
            </a:pPr>
            <a:r>
              <a:rPr lang="es" sz="20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Cuadrículas:</a:t>
            </a:r>
          </a:p>
          <a:p>
            <a:pPr marL="846138" lvl="1" indent="-342900" algn="l" rtl="0" eaLnBrk="1" hangingPunct="1">
              <a:defRPr/>
            </a:pPr>
            <a:r>
              <a:rPr lang="es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Déjelo en “Cuadrícula Nacional UK”</a:t>
            </a:r>
          </a:p>
          <a:p>
            <a:pPr algn="l" rtl="0" eaLnBrk="1" hangingPunct="1">
              <a:buClr>
                <a:schemeClr val="tx1"/>
              </a:buClr>
              <a:defRPr/>
            </a:pPr>
            <a:r>
              <a:rPr lang="es" sz="20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Zonas</a:t>
            </a:r>
          </a:p>
          <a:p>
            <a:pPr marL="846138" lvl="1" indent="-342900" algn="l" rtl="0" eaLnBrk="1" hangingPunct="1">
              <a:defRPr/>
            </a:pPr>
            <a:r>
              <a:rPr lang="es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hay zonas!</a:t>
            </a:r>
          </a:p>
          <a:p>
            <a:pPr algn="l" rtl="0" eaLnBrk="1" hangingPunct="1">
              <a:buClr>
                <a:schemeClr val="tx1"/>
              </a:buClr>
              <a:defRPr/>
            </a:pPr>
            <a:r>
              <a:rPr lang="es" sz="20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Elipsoide:</a:t>
            </a:r>
          </a:p>
          <a:p>
            <a:pPr marL="846138" lvl="1" indent="-342900" algn="l" rtl="0" eaLnBrk="1" hangingPunct="1">
              <a:defRPr/>
            </a:pPr>
            <a:r>
              <a:rPr lang="es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Fijo en “Airy”</a:t>
            </a:r>
          </a:p>
          <a:p>
            <a:pPr marL="846138" lvl="1" indent="-342900" algn="l" rtl="0" eaLnBrk="1" hangingPunct="1">
              <a:defRPr/>
            </a:pPr>
            <a:r>
              <a:rPr lang="es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Ud. Tiene que hacer una Transformación de Datum!</a:t>
            </a:r>
          </a:p>
          <a:p>
            <a:pPr marL="846138" lvl="1" indent="-342900" algn="l" rtl="0" eaLnBrk="1" hangingPunct="1">
              <a:defRPr/>
            </a:pPr>
            <a:r>
              <a:rPr lang="es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Defina el archivo de Cambio de Datum a OSTN15.</a:t>
            </a:r>
          </a:p>
          <a:p>
            <a:pPr marL="639763" lvl="1" algn="l" rtl="0" eaLnBrk="1" hangingPunct="1">
              <a:defRPr/>
            </a:pPr>
            <a:endParaRPr lang="es" altLang="en-US" sz="2800" dirty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buClr>
                <a:schemeClr val="tx1"/>
              </a:buClr>
              <a:buFont typeface="Wingdings 2" panose="05020102010507070707" pitchFamily="18" charset="2"/>
              <a:buChar char=""/>
              <a:defRPr/>
            </a:pPr>
            <a:endParaRPr lang="es" altLang="en-US" sz="3200" dirty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038350"/>
            <a:ext cx="5010150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708519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838" y="1876424"/>
            <a:ext cx="4138354" cy="197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052" y="3167063"/>
            <a:ext cx="320992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Proyección definida por el usuario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="" xmlns:a16="http://schemas.microsoft.com/office/drawing/2014/main" id="{E988DA94-7316-4357-BE6D-7BBBC71C3E1B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04800" y="1295400"/>
            <a:ext cx="3733800" cy="5105400"/>
          </a:xfrm>
        </p:spPr>
        <p:txBody>
          <a:bodyPr/>
          <a:lstStyle/>
          <a:p>
            <a:pPr algn="l" rtl="0" eaLnBrk="1" hangingPunct="1">
              <a:buClr>
                <a:schemeClr val="tx1"/>
              </a:buClr>
              <a:buSzPct val="99000"/>
              <a:defRPr/>
            </a:pPr>
            <a:r>
              <a:rPr lang="es" sz="20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Cuadrículas:</a:t>
            </a:r>
          </a:p>
          <a:p>
            <a:pPr marL="742950" lvl="1" indent="-285750" algn="l" rtl="0" eaLnBrk="1" hangingPunct="1">
              <a:buSzPct val="99000"/>
              <a:defRPr/>
            </a:pPr>
            <a:r>
              <a:rPr lang="es" sz="18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Déjelo en “Definido por el Usuario” (al final de la lista).</a:t>
            </a:r>
          </a:p>
          <a:p>
            <a:pPr marL="742950" lvl="1" indent="-285750" algn="l" rtl="0" eaLnBrk="1" hangingPunct="1">
              <a:buSzPct val="99000"/>
              <a:defRPr/>
            </a:pPr>
            <a:r>
              <a:rPr lang="es" sz="18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Esto abre los ítems de Proyección</a:t>
            </a:r>
          </a:p>
          <a:p>
            <a:pPr algn="l" rtl="0" eaLnBrk="1" hangingPunct="1">
              <a:buClr>
                <a:schemeClr val="tx1"/>
              </a:buClr>
              <a:buSzPct val="99000"/>
              <a:defRPr/>
            </a:pPr>
            <a:r>
              <a:rPr lang="es" sz="20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Proyección:</a:t>
            </a:r>
          </a:p>
          <a:p>
            <a:pPr marL="742950" lvl="1" indent="-285750" algn="l" rtl="0" eaLnBrk="1" hangingPunct="1">
              <a:buSzPct val="99000"/>
              <a:defRPr/>
            </a:pPr>
            <a:r>
              <a:rPr lang="es" sz="18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Seleccione su Proyección.</a:t>
            </a:r>
          </a:p>
          <a:p>
            <a:pPr marL="742950" lvl="1" indent="-285750" algn="l" rtl="0" eaLnBrk="1" hangingPunct="1">
              <a:buSzPct val="99000"/>
              <a:defRPr/>
            </a:pPr>
            <a:r>
              <a:rPr lang="es" sz="18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 los parámetros de proyección</a:t>
            </a:r>
          </a:p>
          <a:p>
            <a:pPr algn="l" rtl="0" eaLnBrk="1" hangingPunct="1">
              <a:buClr>
                <a:schemeClr val="tx1"/>
              </a:buClr>
              <a:buSzPct val="99000"/>
              <a:defRPr/>
            </a:pPr>
            <a:r>
              <a:rPr lang="es" sz="20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Elipsoide:</a:t>
            </a:r>
          </a:p>
          <a:p>
            <a:pPr marL="742950" lvl="1" indent="-285750" algn="l" rtl="0" eaLnBrk="1" hangingPunct="1">
              <a:buSzPct val="99000"/>
              <a:defRPr/>
            </a:pPr>
            <a:r>
              <a:rPr lang="es" sz="18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no es WGS 84, haga una Transformación de Datum!</a:t>
            </a:r>
          </a:p>
          <a:p>
            <a:pPr marL="457200" lvl="1" indent="0" algn="l" rtl="0" eaLnBrk="1" hangingPunct="1">
              <a:buSzPct val="99000"/>
              <a:buFont typeface="Arial" pitchFamily="34" charset="0"/>
              <a:buNone/>
              <a:defRPr/>
            </a:pPr>
            <a:r>
              <a:rPr lang="es" sz="18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 proyección definida por el usuario puede ahora ser salvada para que aparezca en el listado desplegable.</a:t>
            </a:r>
          </a:p>
          <a:p>
            <a:pPr marL="320675" algn="l" rtl="0" eaLnBrk="1" hangingPunct="1">
              <a:buSzPct val="99000"/>
              <a:defRPr/>
            </a:pPr>
            <a:endParaRPr lang="es" altLang="en-US" dirty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164" y="4522414"/>
            <a:ext cx="21717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733287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6552" y="2514600"/>
            <a:ext cx="8975990" cy="1362075"/>
          </a:xfrm>
        </p:spPr>
        <p:txBody>
          <a:bodyPr/>
          <a:lstStyle/>
          <a:p>
            <a:pPr algn="l" rtl="0"/>
            <a:r>
              <a:rPr lang="es" sz="4400" b="0" i="0" u="none" dirty="0"/>
              <a:t>Configurando una Cuadrícula Local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19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300460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Entendiendo Geodesia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>
              <a:defRPr/>
            </a:pPr>
            <a:fld id="{A841CFFD-0FA8-409D-830C-A3926F5AAE10}" type="slidenum">
              <a:rPr/>
              <a:pPr algn="l" rtl="0">
                <a:defRPr/>
              </a:pPr>
              <a:t>2</a:t>
            </a:fld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6964794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/>
          </p:cNvSpPr>
          <p:nvPr>
            <p:ph type="title"/>
          </p:nvPr>
        </p:nvSpPr>
        <p:spPr>
          <a:xfrm>
            <a:off x="347472" y="0"/>
            <a:ext cx="7318106" cy="988786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 dirty="0">
                <a:latin typeface="Arial" pitchFamily="34" charset="0"/>
                <a:cs typeface="Arial" pitchFamily="34" charset="0"/>
              </a:rPr>
              <a:t>Trabajando en una Cuadrícula Local</a:t>
            </a:r>
          </a:p>
        </p:txBody>
      </p:sp>
      <p:graphicFrame>
        <p:nvGraphicFramePr>
          <p:cNvPr id="116811" name="Group 75">
            <a:extLst/>
          </p:cNvPr>
          <p:cNvGraphicFramePr>
            <a:graphicFrameLocks noGrp="1"/>
          </p:cNvGraphicFramePr>
          <p:nvPr/>
        </p:nvGraphicFramePr>
        <p:xfrm>
          <a:off x="990600" y="1600200"/>
          <a:ext cx="7239000" cy="2819399"/>
        </p:xfrm>
        <a:graphic>
          <a:graphicData uri="http://schemas.openxmlformats.org/drawingml/2006/table">
            <a:tbl>
              <a:tblPr/>
              <a:tblGrid>
                <a:gridCol w="26323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033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033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633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2872" marB="4287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09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4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Punto 1</a:t>
                      </a:r>
                    </a:p>
                  </a:txBody>
                  <a:tcPr marT="42872" marB="428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09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4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Punto 2</a:t>
                      </a:r>
                    </a:p>
                  </a:txBody>
                  <a:tcPr marT="42872" marB="428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09F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33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UTM X</a:t>
                      </a:r>
                    </a:p>
                  </a:txBody>
                  <a:tcPr marT="42872" marB="4287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562,000.00</a:t>
                      </a:r>
                    </a:p>
                  </a:txBody>
                  <a:tcPr marT="42872" marB="428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563,000.00</a:t>
                      </a:r>
                    </a:p>
                  </a:txBody>
                  <a:tcPr marT="42872" marB="428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8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UTM Y</a:t>
                      </a:r>
                    </a:p>
                  </a:txBody>
                  <a:tcPr marT="42872" marB="4287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3,245,000.00</a:t>
                      </a:r>
                    </a:p>
                  </a:txBody>
                  <a:tcPr marT="42872" marB="428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3,246,000.00</a:t>
                      </a:r>
                    </a:p>
                  </a:txBody>
                  <a:tcPr marT="42872" marB="428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33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Cuadrícula Local X</a:t>
                      </a:r>
                    </a:p>
                  </a:txBody>
                  <a:tcPr marT="42872" marB="4287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10,000.00</a:t>
                      </a:r>
                    </a:p>
                  </a:txBody>
                  <a:tcPr marT="42872" marB="428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10,940.709</a:t>
                      </a:r>
                    </a:p>
                  </a:txBody>
                  <a:tcPr marT="42872" marB="428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33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Cuadrícula Local Y</a:t>
                      </a:r>
                    </a:p>
                  </a:txBody>
                  <a:tcPr marT="42872" marB="4287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10,000.00</a:t>
                      </a:r>
                    </a:p>
                  </a:txBody>
                  <a:tcPr marT="42872" marB="428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11,063.278</a:t>
                      </a:r>
                    </a:p>
                  </a:txBody>
                  <a:tcPr marT="42872" marB="428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6765" name="Text Box 29">
            <a:extLst/>
          </p:cNvPr>
          <p:cNvSpPr txBox="1">
            <a:spLocks noChangeArrowheads="1"/>
          </p:cNvSpPr>
          <p:nvPr/>
        </p:nvSpPr>
        <p:spPr bwMode="auto">
          <a:xfrm>
            <a:off x="228600" y="4800600"/>
            <a:ext cx="8534400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Necesita dos puntos en su área donde sepa:</a:t>
            </a:r>
          </a:p>
          <a:p>
            <a:pPr algn="l" rtl="0" eaLnBrk="1" fontAlgn="auto" hangingPunct="1">
              <a:spcBef>
                <a:spcPct val="5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  X-Y en su Cuadrícula Local</a:t>
            </a:r>
          </a:p>
          <a:p>
            <a:pPr algn="l" rtl="0" eaLnBrk="1" fontAlgn="auto" hangingPunct="1">
              <a:spcBef>
                <a:spcPct val="5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 X-Y en una Cuadrícula de Proyecto normal de HYPACK</a:t>
            </a:r>
            <a:r>
              <a:rPr lang="es" b="0" i="0" u="none" baseline="300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®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, tal como UTM, Plana Estatal, etc.</a:t>
            </a:r>
          </a:p>
        </p:txBody>
      </p:sp>
    </p:spTree>
    <p:extLst>
      <p:ext uri="{BB962C8B-B14F-4D97-AF65-F5344CB8AC3E}">
        <p14:creationId xmlns:p14="http://schemas.microsoft.com/office/powerpoint/2010/main" val="14564188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68400"/>
            <a:ext cx="4821238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Title 2"/>
          <p:cNvSpPr>
            <a:spLocks noGrp="1"/>
          </p:cNvSpPr>
          <p:nvPr>
            <p:ph type="title"/>
          </p:nvPr>
        </p:nvSpPr>
        <p:spPr>
          <a:xfrm>
            <a:off x="347663" y="0"/>
            <a:ext cx="8643937" cy="989013"/>
          </a:xfrm>
        </p:spPr>
        <p:txBody>
          <a:bodyPr/>
          <a:lstStyle/>
          <a:p>
            <a:pPr marL="53975" algn="l" rtl="0" eaLnBrk="1" hangingPunct="1"/>
            <a:r>
              <a:rPr lang="es" b="0" i="0" u="none" dirty="0">
                <a:latin typeface="Arial" pitchFamily="34" charset="0"/>
                <a:cs typeface="Arial" pitchFamily="34" charset="0"/>
              </a:rPr>
              <a:t>PARAMETROS GEODESICOS: </a:t>
            </a:r>
            <a:r>
              <a:rPr lang="es" b="0" i="0" u="none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" b="0" i="0" u="none" dirty="0" smtClean="0">
                <a:latin typeface="Arial" pitchFamily="34" charset="0"/>
                <a:cs typeface="Arial" pitchFamily="34" charset="0"/>
              </a:rPr>
            </a:br>
            <a:r>
              <a:rPr lang="es" sz="2400" b="0" i="0" u="none" dirty="0" smtClean="0">
                <a:latin typeface="Arial" pitchFamily="34" charset="0"/>
                <a:cs typeface="Arial" pitchFamily="34" charset="0"/>
              </a:rPr>
              <a:t>Configure </a:t>
            </a:r>
            <a:r>
              <a:rPr lang="es" sz="2400" b="0" i="0" u="none" dirty="0">
                <a:latin typeface="Arial" pitchFamily="34" charset="0"/>
                <a:cs typeface="Arial" pitchFamily="34" charset="0"/>
              </a:rPr>
              <a:t>para Cuadrícula Local</a:t>
            </a:r>
            <a:endParaRPr lang="es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651" name="Content Placeholder 1">
            <a:extLst/>
          </p:cNvPr>
          <p:cNvSpPr>
            <a:spLocks noGrp="1"/>
          </p:cNvSpPr>
          <p:nvPr>
            <p:ph idx="4294967295"/>
          </p:nvPr>
        </p:nvSpPr>
        <p:spPr>
          <a:xfrm>
            <a:off x="5638800" y="2057400"/>
            <a:ext cx="3276600" cy="36576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Defina PARAMETROS GEODESICOS a una Cuadrícula/Zona que HYPACK conozca (ej: UTM).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Siguiente, cambie la entrada «Cuadrículas» a “Definido por el Usuario”.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Haga clic en la casilla ‘Ajuste Cuadrícula Local” y luego en el botón ‘Cuadrícula Local”.</a:t>
            </a:r>
          </a:p>
        </p:txBody>
      </p:sp>
      <p:pic>
        <p:nvPicPr>
          <p:cNvPr id="2765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4953000"/>
            <a:ext cx="23622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938" y="5257800"/>
            <a:ext cx="22479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>
            <a:extLst/>
          </p:cNvPr>
          <p:cNvCxnSpPr/>
          <p:nvPr/>
        </p:nvCxnSpPr>
        <p:spPr>
          <a:xfrm flipH="1" flipV="1">
            <a:off x="1219200" y="1981200"/>
            <a:ext cx="457200" cy="2971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/>
          </p:cNvPr>
          <p:cNvCxnSpPr>
            <a:stCxn id="27654" idx="0"/>
          </p:cNvCxnSpPr>
          <p:nvPr/>
        </p:nvCxnSpPr>
        <p:spPr>
          <a:xfrm flipV="1">
            <a:off x="4306888" y="3352800"/>
            <a:ext cx="341312" cy="1905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4942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CUADRÍCULA LOCAL: Ventana</a:t>
            </a:r>
          </a:p>
        </p:txBody>
      </p:sp>
      <p:sp>
        <p:nvSpPr>
          <p:cNvPr id="28675" name="Content Placeholder 1">
            <a:extLst/>
          </p:cNvPr>
          <p:cNvSpPr>
            <a:spLocks noGrp="1"/>
          </p:cNvSpPr>
          <p:nvPr>
            <p:ph idx="4294967295"/>
          </p:nvPr>
        </p:nvSpPr>
        <p:spPr>
          <a:xfrm>
            <a:off x="4594411" y="2752165"/>
            <a:ext cx="4114800" cy="1900518"/>
          </a:xfrm>
          <a:solidFill>
            <a:schemeClr val="bg1"/>
          </a:solidFill>
        </p:spPr>
        <p:txBody>
          <a:bodyPr/>
          <a:lstStyle/>
          <a:p>
            <a:pPr algn="l" rtl="0" eaLnBrk="1" hangingPunct="1">
              <a:defRPr/>
            </a:pP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 las coordenadas ‘Mundiales’ o ‘Locales’, seleccione su origen y haga que el programa calcule la rotación, translación y escala.</a:t>
            </a:r>
          </a:p>
        </p:txBody>
      </p:sp>
      <p:pic>
        <p:nvPicPr>
          <p:cNvPr id="2867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3524250" cy="539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41879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/>
          </p:cNvSpPr>
          <p:nvPr>
            <p:ph type="title"/>
          </p:nvPr>
        </p:nvSpPr>
        <p:spPr>
          <a:xfrm>
            <a:off x="296735" y="101833"/>
            <a:ext cx="8499475" cy="989013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Verificando Resultados en CONVERSIÓN CUADRICULA</a:t>
            </a:r>
          </a:p>
        </p:txBody>
      </p:sp>
      <p:sp>
        <p:nvSpPr>
          <p:cNvPr id="3072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1265741" y="3223990"/>
            <a:ext cx="3073120" cy="2971800"/>
          </a:xfrm>
        </p:spPr>
        <p:txBody>
          <a:bodyPr>
            <a:normAutofit fontScale="85000" lnSpcReduction="20000"/>
          </a:bodyPr>
          <a:lstStyle/>
          <a:p>
            <a:pPr algn="l" rtl="0" eaLnBrk="1" hangingPunct="1">
              <a:lnSpc>
                <a:spcPct val="90000"/>
              </a:lnSpc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Punto 1</a:t>
            </a:r>
          </a:p>
          <a:p>
            <a:pPr algn="l" rtl="0" eaLnBrk="1" hangingPunct="1">
              <a:lnSpc>
                <a:spcPct val="90000"/>
              </a:lnSpc>
            </a:pPr>
            <a:endParaRPr lang="es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lnSpc>
                <a:spcPct val="90000"/>
              </a:lnSpc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	UTM Zona 17.</a:t>
            </a:r>
          </a:p>
          <a:p>
            <a:pPr marL="914400" lvl="2" indent="0" algn="l" rtl="0" eaLnBrk="1" hangingPunct="1">
              <a:lnSpc>
                <a:spcPct val="90000"/>
              </a:lnSpc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X = 562,000.000</a:t>
            </a:r>
          </a:p>
          <a:p>
            <a:pPr marL="914400" lvl="2" indent="0" algn="l" rtl="0" eaLnBrk="1" hangingPunct="1">
              <a:lnSpc>
                <a:spcPct val="90000"/>
              </a:lnSpc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Y = 3,245,000.000</a:t>
            </a:r>
          </a:p>
          <a:p>
            <a:pPr marL="457200" lvl="1" indent="0" algn="l" rtl="0" eaLnBrk="1" hangingPunct="1">
              <a:lnSpc>
                <a:spcPct val="90000"/>
              </a:lnSpc>
              <a:buNone/>
            </a:pPr>
            <a:endParaRPr lang="e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0" lvl="1" indent="0" algn="l" rtl="0" eaLnBrk="1" hangingPunct="1">
              <a:lnSpc>
                <a:spcPct val="90000"/>
              </a:lnSpc>
              <a:buNone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UTM Lat-Long:</a:t>
            </a:r>
          </a:p>
          <a:p>
            <a:pPr marL="914400" lvl="2" indent="0" algn="l" rtl="0" eaLnBrk="1" hangingPunct="1">
              <a:lnSpc>
                <a:spcPct val="90000"/>
              </a:lnSpc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Lat = N29° 19,953279’</a:t>
            </a:r>
          </a:p>
          <a:p>
            <a:pPr marL="914400" lvl="2" indent="0" algn="l" rtl="0" eaLnBrk="1" hangingPunct="1">
              <a:lnSpc>
                <a:spcPct val="90000"/>
              </a:lnSpc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Lon = W80° 21.684083’</a:t>
            </a:r>
          </a:p>
          <a:p>
            <a:pPr marL="457200" lvl="1" indent="0" algn="l" rtl="0" eaLnBrk="1" hangingPunct="1">
              <a:lnSpc>
                <a:spcPct val="90000"/>
              </a:lnSpc>
              <a:buNone/>
            </a:pPr>
            <a:endParaRPr lang="e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0" lvl="1" indent="0" algn="l" rtl="0" eaLnBrk="1" hangingPunct="1">
              <a:lnSpc>
                <a:spcPct val="90000"/>
              </a:lnSpc>
              <a:buNone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Coordenadas Cuadrícula Local</a:t>
            </a:r>
          </a:p>
          <a:p>
            <a:pPr marL="914400" lvl="2" indent="0" algn="l" rtl="0" eaLnBrk="1" hangingPunct="1">
              <a:lnSpc>
                <a:spcPct val="90000"/>
              </a:lnSpc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X = 10,000.000</a:t>
            </a:r>
          </a:p>
          <a:p>
            <a:pPr marL="914400" lvl="2" indent="0" algn="l" rtl="0" eaLnBrk="1" hangingPunct="1">
              <a:lnSpc>
                <a:spcPct val="90000"/>
              </a:lnSpc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Y = 10,000.000</a:t>
            </a:r>
          </a:p>
        </p:txBody>
      </p:sp>
      <p:pic>
        <p:nvPicPr>
          <p:cNvPr id="3072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00" y="1227605"/>
            <a:ext cx="7565511" cy="15693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483" y="3070505"/>
            <a:ext cx="2143366" cy="3278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275065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sz="4800" b="0" i="0" u="none">
                <a:latin typeface="Arial" pitchFamily="34" charset="0"/>
                <a:cs typeface="Arial" pitchFamily="34" charset="0"/>
              </a:rPr>
              <a:t>Transformaciones de Datum Variables en el Tiempo</a:t>
            </a:r>
            <a:endParaRPr lang="e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24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40403123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796337" cy="989013"/>
          </a:xfrm>
        </p:spPr>
        <p:txBody>
          <a:bodyPr/>
          <a:lstStyle/>
          <a:p>
            <a:pPr algn="l" rtl="0"/>
            <a:r>
              <a:rPr lang="es" b="0" i="0" u="none" dirty="0">
                <a:latin typeface="Arial" pitchFamily="34" charset="0"/>
                <a:cs typeface="Arial" pitchFamily="34" charset="0"/>
              </a:rPr>
              <a:t>Transformaciones de Datum Variables en el Tiempo</a:t>
            </a:r>
          </a:p>
        </p:txBody>
      </p:sp>
      <p:sp>
        <p:nvSpPr>
          <p:cNvPr id="48131" name="Text Placeholder 2">
            <a:extLst>
              <a:ext uri="{FF2B5EF4-FFF2-40B4-BE49-F238E27FC236}">
                <a16:creationId xmlns="" xmlns:a16="http://schemas.microsoft.com/office/drawing/2014/main" id="{A0F0138C-0262-409E-A5EC-AF74427E7C94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233363" y="1408113"/>
            <a:ext cx="3124200" cy="4525962"/>
          </a:xfrm>
        </p:spPr>
        <p:txBody>
          <a:bodyPr>
            <a:normAutofit fontScale="85000" lnSpcReduction="20000"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Debido a la deriva continental, una transformación de datum variable en el tiempo puede ser necesaria.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es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HYPACK tiene modelos para Norte America, Europa y Australia disponibles en PARAMETROS GEODESICOS.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es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Vaya al Menú HERRAMIENTAS para seleccionar la opción transformación</a:t>
            </a:r>
          </a:p>
          <a:p>
            <a:pPr marL="480060" lvl="1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e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80060" lvl="1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Escoja epoch, sistema y año</a:t>
            </a:r>
          </a:p>
          <a:p>
            <a:pPr marL="480060" lvl="1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Haga clic en CALCULAR!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endParaRPr lang="es" altLang="en-US" sz="2000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288" y="1462088"/>
            <a:ext cx="4124325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563" y="2657475"/>
            <a:ext cx="423862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787" y="5114925"/>
            <a:ext cx="25050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92401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796528" cy="1362075"/>
          </a:xfrm>
        </p:spPr>
        <p:txBody>
          <a:bodyPr/>
          <a:lstStyle/>
          <a:p>
            <a:pPr algn="l" rtl="0"/>
            <a:r>
              <a:rPr lang="es" sz="4400" b="0" i="0" u="none" dirty="0"/>
              <a:t>Cinemático En Tiempo Real - RTK</a:t>
            </a:r>
            <a:endParaRPr lang="es" sz="4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26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674312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Cálculo Mareas RTK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D9F3608-0EF4-4E0F-ABDE-F1B5D6876FDF}"/>
              </a:ext>
            </a:extLst>
          </p:cNvPr>
          <p:cNvSpPr txBox="1"/>
          <p:nvPr/>
        </p:nvSpPr>
        <p:spPr>
          <a:xfrm>
            <a:off x="458788" y="1298575"/>
            <a:ext cx="7924800" cy="501675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vl="1" algn="l" rtl="0">
              <a:defRPr/>
            </a:pPr>
            <a:r>
              <a:rPr lang="es" sz="2000" b="0" i="0" u="none">
                <a:solidFill>
                  <a:srgbClr val="53565A"/>
                </a:solidFill>
                <a:latin typeface="Arial" charset="0"/>
              </a:rPr>
              <a:t>Escoja desde que fuentes los valores de K y N se tomaran</a:t>
            </a: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s" dirty="0">
              <a:solidFill>
                <a:srgbClr val="53565A"/>
              </a:solidFill>
            </a:endParaRP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rgbClr val="53565A"/>
                </a:solidFill>
              </a:rPr>
              <a:t>Modelo Geoidal:</a:t>
            </a: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s" sz="1100" dirty="0">
              <a:solidFill>
                <a:srgbClr val="53565A"/>
              </a:solidFill>
            </a:endParaRP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rgbClr val="53565A"/>
                </a:solidFill>
              </a:rPr>
              <a:t>Corrección Altura Ortométrica:</a:t>
            </a: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s" sz="1100" dirty="0">
              <a:solidFill>
                <a:srgbClr val="53565A"/>
              </a:solidFill>
            </a:endParaRP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rgbClr val="53565A"/>
                </a:solidFill>
              </a:rPr>
              <a:t>Zona VDatum y Datum Cartográfico:</a:t>
            </a: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s" sz="1100" dirty="0">
              <a:solidFill>
                <a:srgbClr val="53565A"/>
              </a:solidFill>
            </a:endParaRPr>
          </a:p>
          <a:p>
            <a:pPr marL="696913" indent="-285750" algn="l" rtl="0" eaLnBrk="1" hangingPunct="1"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rgbClr val="53565A"/>
                </a:solidFill>
                <a:cs typeface="Arial" pitchFamily="34" charset="0"/>
              </a:rPr>
              <a:t>Archivo KTD</a:t>
            </a:r>
          </a:p>
          <a:p>
            <a:pPr marL="696913" indent="-285750" algn="l" rtl="0" eaLnBrk="1" hangingPunct="1">
              <a:buFont typeface="Arial" panose="020B0604020202020204" pitchFamily="34" charset="0"/>
              <a:buChar char="•"/>
              <a:defRPr/>
            </a:pPr>
            <a:endParaRPr lang="es" sz="1100" dirty="0">
              <a:solidFill>
                <a:srgbClr val="53565A"/>
              </a:solidFill>
              <a:cs typeface="Arial" pitchFamily="34" charset="0"/>
            </a:endParaRPr>
          </a:p>
          <a:p>
            <a:pPr marL="696913" indent="-285750" algn="l" rtl="0" eaLnBrk="1" hangingPunct="1"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rgbClr val="53565A"/>
                </a:solidFill>
                <a:cs typeface="Arial" pitchFamily="34" charset="0"/>
              </a:rPr>
              <a:t>Valor Usuario</a:t>
            </a:r>
          </a:p>
          <a:p>
            <a:pPr marL="696913" indent="-285750" algn="l" rtl="0" eaLnBrk="1" hangingPunct="1">
              <a:buFont typeface="Arial" panose="020B0604020202020204" pitchFamily="34" charset="0"/>
              <a:buChar char="•"/>
              <a:defRPr/>
            </a:pPr>
            <a:endParaRPr lang="es" sz="22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es" sz="14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es" sz="14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es" sz="14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es" sz="14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es" sz="14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es" sz="14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es" sz="14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es" sz="14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es" sz="1400" dirty="0">
              <a:solidFill>
                <a:srgbClr val="53565A"/>
              </a:solidFill>
              <a:latin typeface="Arial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5" y="4367213"/>
            <a:ext cx="702945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9936257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57"/>
          <p:cNvSpPr>
            <a:spLocks noGrp="1" noRot="1" noChangeArrowheads="1"/>
          </p:cNvSpPr>
          <p:nvPr>
            <p:ph type="title"/>
          </p:nvPr>
        </p:nvSpPr>
        <p:spPr>
          <a:xfrm>
            <a:off x="190500" y="88284"/>
            <a:ext cx="8458200" cy="914400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Mareas RTK:  Bases</a:t>
            </a:r>
            <a:endParaRPr lang="es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4038600" y="1371600"/>
            <a:ext cx="5105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 dirty="0"/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>
            <a:off x="4876800" y="1904207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5029200" y="2437607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74" name="Line 6"/>
          <p:cNvSpPr>
            <a:spLocks noChangeShapeType="1"/>
          </p:cNvSpPr>
          <p:nvPr/>
        </p:nvSpPr>
        <p:spPr bwMode="auto">
          <a:xfrm flipV="1">
            <a:off x="5638800" y="2437607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75" name="Line 7"/>
          <p:cNvSpPr>
            <a:spLocks noChangeShapeType="1"/>
          </p:cNvSpPr>
          <p:nvPr/>
        </p:nvSpPr>
        <p:spPr bwMode="auto">
          <a:xfrm flipV="1">
            <a:off x="6248400" y="1904207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auto">
          <a:xfrm flipH="1">
            <a:off x="4876800" y="1904207"/>
            <a:ext cx="1524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 flipV="1">
            <a:off x="5105400" y="1447007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78" name="Line 10"/>
          <p:cNvSpPr>
            <a:spLocks noChangeShapeType="1"/>
          </p:cNvSpPr>
          <p:nvPr/>
        </p:nvSpPr>
        <p:spPr bwMode="auto">
          <a:xfrm>
            <a:off x="5181600" y="1447007"/>
            <a:ext cx="914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79" name="Line 11"/>
          <p:cNvSpPr>
            <a:spLocks noChangeShapeType="1"/>
          </p:cNvSpPr>
          <p:nvPr/>
        </p:nvSpPr>
        <p:spPr bwMode="auto">
          <a:xfrm>
            <a:off x="6096000" y="1447007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80" name="Line 12"/>
          <p:cNvSpPr>
            <a:spLocks noChangeShapeType="1"/>
          </p:cNvSpPr>
          <p:nvPr/>
        </p:nvSpPr>
        <p:spPr bwMode="auto">
          <a:xfrm flipH="1">
            <a:off x="4648200" y="2209007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81" name="Line 13"/>
          <p:cNvSpPr>
            <a:spLocks noChangeShapeType="1"/>
          </p:cNvSpPr>
          <p:nvPr/>
        </p:nvSpPr>
        <p:spPr bwMode="auto">
          <a:xfrm>
            <a:off x="5715000" y="2209007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82" name="Line 14"/>
          <p:cNvSpPr>
            <a:spLocks noChangeShapeType="1"/>
          </p:cNvSpPr>
          <p:nvPr/>
        </p:nvSpPr>
        <p:spPr bwMode="auto">
          <a:xfrm>
            <a:off x="4038600" y="1980407"/>
            <a:ext cx="3427413" cy="158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7434263" y="1828007"/>
            <a:ext cx="1524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 dirty="0">
                <a:solidFill>
                  <a:srgbClr val="00B0F0"/>
                </a:solidFill>
              </a:rPr>
              <a:t>Línea de Agua</a:t>
            </a: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7434263" y="2056607"/>
            <a:ext cx="1676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/>
              <a:t>Ref. Estática de la Embarcación</a:t>
            </a:r>
          </a:p>
        </p:txBody>
      </p:sp>
      <p:sp>
        <p:nvSpPr>
          <p:cNvPr id="32785" name="Line 17"/>
          <p:cNvSpPr>
            <a:spLocks noChangeShapeType="1"/>
          </p:cNvSpPr>
          <p:nvPr/>
        </p:nvSpPr>
        <p:spPr bwMode="auto">
          <a:xfrm>
            <a:off x="6781800" y="1751807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86" name="Line 18"/>
          <p:cNvSpPr>
            <a:spLocks noChangeShapeType="1"/>
          </p:cNvSpPr>
          <p:nvPr/>
        </p:nvSpPr>
        <p:spPr bwMode="auto">
          <a:xfrm flipV="1">
            <a:off x="6781800" y="2209007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6629400" y="144700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D</a:t>
            </a:r>
          </a:p>
        </p:txBody>
      </p:sp>
      <p:sp>
        <p:nvSpPr>
          <p:cNvPr id="32788" name="Oval 20"/>
          <p:cNvSpPr>
            <a:spLocks noChangeArrowheads="1"/>
          </p:cNvSpPr>
          <p:nvPr/>
        </p:nvSpPr>
        <p:spPr bwMode="auto">
          <a:xfrm>
            <a:off x="5181600" y="1142207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2789" name="Line 21"/>
          <p:cNvSpPr>
            <a:spLocks noChangeShapeType="1"/>
          </p:cNvSpPr>
          <p:nvPr/>
        </p:nvSpPr>
        <p:spPr bwMode="auto">
          <a:xfrm>
            <a:off x="5303838" y="1218407"/>
            <a:ext cx="1587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90" name="Line 22"/>
          <p:cNvSpPr>
            <a:spLocks noChangeShapeType="1"/>
          </p:cNvSpPr>
          <p:nvPr/>
        </p:nvSpPr>
        <p:spPr bwMode="auto">
          <a:xfrm flipH="1" flipV="1">
            <a:off x="4343400" y="1170782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91" name="Line 23"/>
          <p:cNvSpPr>
            <a:spLocks noChangeShapeType="1"/>
          </p:cNvSpPr>
          <p:nvPr/>
        </p:nvSpPr>
        <p:spPr bwMode="auto">
          <a:xfrm flipV="1">
            <a:off x="4800600" y="1218407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92" name="Line 24"/>
          <p:cNvSpPr>
            <a:spLocks noChangeShapeType="1"/>
          </p:cNvSpPr>
          <p:nvPr/>
        </p:nvSpPr>
        <p:spPr bwMode="auto">
          <a:xfrm>
            <a:off x="4800600" y="1751807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93" name="Text Box 25"/>
          <p:cNvSpPr txBox="1">
            <a:spLocks noChangeArrowheads="1"/>
          </p:cNvSpPr>
          <p:nvPr/>
        </p:nvSpPr>
        <p:spPr bwMode="auto">
          <a:xfrm>
            <a:off x="4648200" y="144700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H</a:t>
            </a:r>
          </a:p>
        </p:txBody>
      </p:sp>
      <p:sp>
        <p:nvSpPr>
          <p:cNvPr id="32794" name="Line 26"/>
          <p:cNvSpPr>
            <a:spLocks noChangeShapeType="1"/>
          </p:cNvSpPr>
          <p:nvPr/>
        </p:nvSpPr>
        <p:spPr bwMode="auto">
          <a:xfrm>
            <a:off x="4038600" y="5485607"/>
            <a:ext cx="3429000" cy="1588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95" name="Text Box 27"/>
          <p:cNvSpPr txBox="1">
            <a:spLocks noChangeArrowheads="1"/>
          </p:cNvSpPr>
          <p:nvPr/>
        </p:nvSpPr>
        <p:spPr bwMode="auto">
          <a:xfrm>
            <a:off x="7434263" y="5333207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FF9900"/>
                </a:solidFill>
              </a:rPr>
              <a:t>Fondo</a:t>
            </a:r>
          </a:p>
        </p:txBody>
      </p:sp>
      <p:sp>
        <p:nvSpPr>
          <p:cNvPr id="32796" name="Rectangle 28"/>
          <p:cNvSpPr>
            <a:spLocks noChangeArrowheads="1"/>
          </p:cNvSpPr>
          <p:nvPr/>
        </p:nvSpPr>
        <p:spPr bwMode="auto">
          <a:xfrm>
            <a:off x="5257800" y="2437607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2797" name="Line 29"/>
          <p:cNvSpPr>
            <a:spLocks noChangeShapeType="1"/>
          </p:cNvSpPr>
          <p:nvPr/>
        </p:nvSpPr>
        <p:spPr bwMode="auto">
          <a:xfrm flipV="1">
            <a:off x="5334000" y="2209007"/>
            <a:ext cx="1588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98" name="Line 30"/>
          <p:cNvSpPr>
            <a:spLocks noChangeShapeType="1"/>
          </p:cNvSpPr>
          <p:nvPr/>
        </p:nvSpPr>
        <p:spPr bwMode="auto">
          <a:xfrm>
            <a:off x="5334000" y="3733007"/>
            <a:ext cx="1588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799" name="Text Box 31"/>
          <p:cNvSpPr txBox="1">
            <a:spLocks noChangeArrowheads="1"/>
          </p:cNvSpPr>
          <p:nvPr/>
        </p:nvSpPr>
        <p:spPr bwMode="auto">
          <a:xfrm>
            <a:off x="5181600" y="350282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B</a:t>
            </a:r>
          </a:p>
        </p:txBody>
      </p:sp>
      <p:sp>
        <p:nvSpPr>
          <p:cNvPr id="32800" name="Line 32"/>
          <p:cNvSpPr>
            <a:spLocks noChangeShapeType="1"/>
          </p:cNvSpPr>
          <p:nvPr/>
        </p:nvSpPr>
        <p:spPr bwMode="auto">
          <a:xfrm flipH="1">
            <a:off x="4038600" y="3047207"/>
            <a:ext cx="342900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801" name="Text Box 33"/>
          <p:cNvSpPr txBox="1">
            <a:spLocks noChangeArrowheads="1"/>
          </p:cNvSpPr>
          <p:nvPr/>
        </p:nvSpPr>
        <p:spPr bwMode="auto">
          <a:xfrm>
            <a:off x="7434263" y="2894807"/>
            <a:ext cx="1524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>
                <a:solidFill>
                  <a:srgbClr val="FF0000"/>
                </a:solidFill>
              </a:rPr>
              <a:t>Datum Cartográfico</a:t>
            </a:r>
          </a:p>
        </p:txBody>
      </p:sp>
      <p:sp>
        <p:nvSpPr>
          <p:cNvPr id="32802" name="Text Box 34"/>
          <p:cNvSpPr txBox="1">
            <a:spLocks noChangeArrowheads="1"/>
          </p:cNvSpPr>
          <p:nvPr/>
        </p:nvSpPr>
        <p:spPr bwMode="auto">
          <a:xfrm>
            <a:off x="5638800" y="3504407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SC</a:t>
            </a:r>
          </a:p>
        </p:txBody>
      </p:sp>
      <p:sp>
        <p:nvSpPr>
          <p:cNvPr id="32803" name="Line 35"/>
          <p:cNvSpPr>
            <a:spLocks noChangeShapeType="1"/>
          </p:cNvSpPr>
          <p:nvPr/>
        </p:nvSpPr>
        <p:spPr bwMode="auto">
          <a:xfrm flipV="1">
            <a:off x="5867400" y="3047207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804" name="Line 36"/>
          <p:cNvSpPr>
            <a:spLocks noChangeShapeType="1"/>
          </p:cNvSpPr>
          <p:nvPr/>
        </p:nvSpPr>
        <p:spPr bwMode="auto">
          <a:xfrm>
            <a:off x="5867400" y="3809207"/>
            <a:ext cx="1588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805" name="Line 37"/>
          <p:cNvSpPr>
            <a:spLocks noChangeShapeType="1"/>
          </p:cNvSpPr>
          <p:nvPr/>
        </p:nvSpPr>
        <p:spPr bwMode="auto">
          <a:xfrm flipH="1">
            <a:off x="4038600" y="4418807"/>
            <a:ext cx="34290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806" name="Text Box 38"/>
          <p:cNvSpPr txBox="1">
            <a:spLocks noChangeArrowheads="1"/>
          </p:cNvSpPr>
          <p:nvPr/>
        </p:nvSpPr>
        <p:spPr bwMode="auto">
          <a:xfrm>
            <a:off x="7434263" y="4266407"/>
            <a:ext cx="16764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>
                <a:solidFill>
                  <a:srgbClr val="33CC33"/>
                </a:solidFill>
              </a:rPr>
              <a:t>Elipsoide Ref.</a:t>
            </a:r>
          </a:p>
        </p:txBody>
      </p:sp>
      <p:sp>
        <p:nvSpPr>
          <p:cNvPr id="32807" name="Line 39"/>
          <p:cNvSpPr>
            <a:spLocks noChangeShapeType="1"/>
          </p:cNvSpPr>
          <p:nvPr/>
        </p:nvSpPr>
        <p:spPr bwMode="auto">
          <a:xfrm flipH="1">
            <a:off x="4038600" y="2742407"/>
            <a:ext cx="3429000" cy="0"/>
          </a:xfrm>
          <a:prstGeom prst="line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808" name="Text Box 40"/>
          <p:cNvSpPr txBox="1">
            <a:spLocks noChangeArrowheads="1"/>
          </p:cNvSpPr>
          <p:nvPr/>
        </p:nvSpPr>
        <p:spPr bwMode="auto">
          <a:xfrm>
            <a:off x="7434263" y="2590007"/>
            <a:ext cx="16764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>
                <a:solidFill>
                  <a:schemeClr val="accent4">
                    <a:lumMod val="60000"/>
                    <a:lumOff val="40000"/>
                  </a:schemeClr>
                </a:solidFill>
              </a:rPr>
              <a:t>Geoide Ref.</a:t>
            </a:r>
            <a:r>
              <a:rPr lang="es" sz="1100" b="0" i="0" u="none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s" sz="1100" b="1" i="0" u="none">
                <a:solidFill>
                  <a:schemeClr val="accent4">
                    <a:lumMod val="60000"/>
                    <a:lumOff val="40000"/>
                  </a:schemeClr>
                </a:solidFill>
              </a:rPr>
              <a:t>(MSL)</a:t>
            </a:r>
          </a:p>
        </p:txBody>
      </p:sp>
      <p:sp>
        <p:nvSpPr>
          <p:cNvPr id="32809" name="Line 41"/>
          <p:cNvSpPr>
            <a:spLocks noChangeShapeType="1"/>
          </p:cNvSpPr>
          <p:nvPr/>
        </p:nvSpPr>
        <p:spPr bwMode="auto">
          <a:xfrm>
            <a:off x="4572000" y="1218407"/>
            <a:ext cx="1588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810" name="Line 42"/>
          <p:cNvSpPr>
            <a:spLocks noChangeShapeType="1"/>
          </p:cNvSpPr>
          <p:nvPr/>
        </p:nvSpPr>
        <p:spPr bwMode="auto">
          <a:xfrm>
            <a:off x="4572000" y="3809207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811" name="Text Box 43"/>
          <p:cNvSpPr txBox="1">
            <a:spLocks noChangeArrowheads="1"/>
          </p:cNvSpPr>
          <p:nvPr/>
        </p:nvSpPr>
        <p:spPr bwMode="auto">
          <a:xfrm>
            <a:off x="4419600" y="350440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A</a:t>
            </a:r>
          </a:p>
        </p:txBody>
      </p:sp>
      <p:sp>
        <p:nvSpPr>
          <p:cNvPr id="32812" name="Text Box 44"/>
          <p:cNvSpPr txBox="1">
            <a:spLocks noChangeArrowheads="1"/>
          </p:cNvSpPr>
          <p:nvPr/>
        </p:nvSpPr>
        <p:spPr bwMode="auto">
          <a:xfrm>
            <a:off x="4038600" y="2285207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T’</a:t>
            </a:r>
          </a:p>
        </p:txBody>
      </p:sp>
      <p:sp>
        <p:nvSpPr>
          <p:cNvPr id="32813" name="Line 45"/>
          <p:cNvSpPr>
            <a:spLocks noChangeShapeType="1"/>
          </p:cNvSpPr>
          <p:nvPr/>
        </p:nvSpPr>
        <p:spPr bwMode="auto">
          <a:xfrm flipV="1">
            <a:off x="4191000" y="1980407"/>
            <a:ext cx="1588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814" name="Line 46"/>
          <p:cNvSpPr>
            <a:spLocks noChangeShapeType="1"/>
          </p:cNvSpPr>
          <p:nvPr/>
        </p:nvSpPr>
        <p:spPr bwMode="auto">
          <a:xfrm>
            <a:off x="4191000" y="2590007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815" name="Text Box 47"/>
          <p:cNvSpPr txBox="1">
            <a:spLocks noChangeArrowheads="1"/>
          </p:cNvSpPr>
          <p:nvPr/>
        </p:nvSpPr>
        <p:spPr bwMode="auto">
          <a:xfrm>
            <a:off x="6858000" y="350440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N</a:t>
            </a:r>
          </a:p>
        </p:txBody>
      </p:sp>
      <p:sp>
        <p:nvSpPr>
          <p:cNvPr id="32816" name="Line 48"/>
          <p:cNvSpPr>
            <a:spLocks noChangeShapeType="1"/>
          </p:cNvSpPr>
          <p:nvPr/>
        </p:nvSpPr>
        <p:spPr bwMode="auto">
          <a:xfrm flipV="1">
            <a:off x="7010400" y="2742407"/>
            <a:ext cx="1588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817" name="Line 49"/>
          <p:cNvSpPr>
            <a:spLocks noChangeShapeType="1"/>
          </p:cNvSpPr>
          <p:nvPr/>
        </p:nvSpPr>
        <p:spPr bwMode="auto">
          <a:xfrm>
            <a:off x="7010400" y="3809207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818" name="Line 50"/>
          <p:cNvSpPr>
            <a:spLocks noChangeShapeType="1"/>
          </p:cNvSpPr>
          <p:nvPr/>
        </p:nvSpPr>
        <p:spPr bwMode="auto">
          <a:xfrm>
            <a:off x="6553200" y="2590007"/>
            <a:ext cx="1588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819" name="Line 51"/>
          <p:cNvSpPr>
            <a:spLocks noChangeShapeType="1"/>
          </p:cNvSpPr>
          <p:nvPr/>
        </p:nvSpPr>
        <p:spPr bwMode="auto">
          <a:xfrm flipV="1">
            <a:off x="6553200" y="3047207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820" name="Line 52"/>
          <p:cNvSpPr>
            <a:spLocks noChangeShapeType="1"/>
          </p:cNvSpPr>
          <p:nvPr/>
        </p:nvSpPr>
        <p:spPr bwMode="auto">
          <a:xfrm>
            <a:off x="6553200" y="3809207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2821" name="Text Box 53"/>
          <p:cNvSpPr txBox="1">
            <a:spLocks noChangeArrowheads="1"/>
          </p:cNvSpPr>
          <p:nvPr/>
        </p:nvSpPr>
        <p:spPr bwMode="auto">
          <a:xfrm>
            <a:off x="6324600" y="3504407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N-K</a:t>
            </a:r>
          </a:p>
        </p:txBody>
      </p:sp>
      <p:sp>
        <p:nvSpPr>
          <p:cNvPr id="32822" name="Text Box 54"/>
          <p:cNvSpPr txBox="1">
            <a:spLocks noChangeArrowheads="1"/>
          </p:cNvSpPr>
          <p:nvPr/>
        </p:nvSpPr>
        <p:spPr bwMode="auto">
          <a:xfrm>
            <a:off x="6400800" y="274240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K</a:t>
            </a:r>
          </a:p>
        </p:txBody>
      </p:sp>
      <p:sp>
        <p:nvSpPr>
          <p:cNvPr id="136247" name="Rectangle 55"/>
          <p:cNvSpPr>
            <a:spLocks noChangeArrowheads="1"/>
          </p:cNvSpPr>
          <p:nvPr/>
        </p:nvSpPr>
        <p:spPr bwMode="auto">
          <a:xfrm>
            <a:off x="0" y="1524000"/>
            <a:ext cx="2971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es" sz="16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7464" name="Rectangle 56"/>
          <p:cNvSpPr>
            <a:spLocks noChangeArrowheads="1"/>
          </p:cNvSpPr>
          <p:nvPr/>
        </p:nvSpPr>
        <p:spPr bwMode="auto">
          <a:xfrm>
            <a:off x="114300" y="1028700"/>
            <a:ext cx="40386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Trabaja con: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GPS.DLL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F-180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NOVATEL.DLL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PHINS.DLL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POSMV.DLL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SBG.DLL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SEAPATH.DLL</a:t>
            </a:r>
            <a:endParaRPr lang="es" sz="1800" b="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  <a:p>
            <a:pPr marL="342900" indent="-34290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Válido cuando el Estatus GPS es: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RTK Fijo</a:t>
            </a:r>
          </a:p>
          <a:p>
            <a:pPr marL="342900" indent="-34290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Cargue archivo Datum Mareal Cinemático (KTD) sí N-K o K varía en el área de levantamiento.</a:t>
            </a:r>
          </a:p>
          <a:p>
            <a:pPr marL="800100" lvl="1" indent="-34290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Archivo KTD es especificado en PARAMETROS GEODESICOS.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defRPr/>
            </a:pPr>
            <a:endParaRPr lang="es" sz="1600" b="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Nota:  Recuerde, correcciones de marea en HYPACK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®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cs typeface="Arial" charset="0"/>
              </a:rPr>
              <a:t>son negativas si la línea de agua esta sobre el datum cartográfico.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86501" y="5640745"/>
            <a:ext cx="481936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l" rtl="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defRPr/>
            </a:pPr>
            <a:r>
              <a:rPr lang="es" sz="1600" b="0" i="1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Active la opción ‘Marea’ en ‘Tipo Equipo’ para Activar Mareas RTK.</a:t>
            </a:r>
          </a:p>
          <a:p>
            <a:endParaRPr lang="es" dirty="0"/>
          </a:p>
        </p:txBody>
      </p:sp>
    </p:spTree>
    <p:extLst>
      <p:ext uri="{BB962C8B-B14F-4D97-AF65-F5344CB8AC3E}">
        <p14:creationId xmlns:p14="http://schemas.microsoft.com/office/powerpoint/2010/main" val="23794493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0500" y="-23812"/>
            <a:ext cx="8382000" cy="1143000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Mareas RTK: Definiciones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3581400" cy="5257800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es" sz="1800" b="1" i="0" u="none">
                <a:latin typeface="Arial" pitchFamily="34" charset="0"/>
                <a:cs typeface="Arial" pitchFamily="34" charset="0"/>
              </a:rPr>
              <a:t>T’:</a:t>
            </a:r>
            <a:r>
              <a:rPr lang="es" sz="1800" b="0" i="0" u="none">
                <a:latin typeface="Arial" pitchFamily="34" charset="0"/>
                <a:cs typeface="Arial" pitchFamily="34" charset="0"/>
              </a:rPr>
              <a:t>   Altura del Nivel del Agua Sobre el Datum Cartográfico</a:t>
            </a: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es" sz="1800" b="1" i="0" u="none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T:</a:t>
            </a:r>
            <a:r>
              <a:rPr lang="es" sz="1800" b="0" i="0" u="none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Corrección de Marea HYPACK</a:t>
            </a: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es" sz="1800" b="0" i="0" u="none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s" sz="1800" b="1" i="0" u="none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= -T’</a:t>
            </a:r>
            <a:endParaRPr lang="es" altLang="en-US" sz="1600" b="1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es" sz="1800" b="1" i="0" u="none">
                <a:latin typeface="Arial" pitchFamily="34" charset="0"/>
                <a:cs typeface="Arial" pitchFamily="34" charset="0"/>
              </a:rPr>
              <a:t>A:</a:t>
            </a:r>
            <a:r>
              <a:rPr lang="es" sz="1800" b="0" i="0" u="none">
                <a:latin typeface="Arial" pitchFamily="34" charset="0"/>
                <a:cs typeface="Arial" pitchFamily="34" charset="0"/>
              </a:rPr>
              <a:t>  Altura Elipsoidal</a:t>
            </a: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es" sz="1800" b="1" i="0" u="none">
                <a:latin typeface="Arial" pitchFamily="34" charset="0"/>
                <a:cs typeface="Arial" pitchFamily="34" charset="0"/>
              </a:rPr>
              <a:t>H:</a:t>
            </a:r>
            <a:r>
              <a:rPr lang="es" sz="1800" b="0" i="0" u="none">
                <a:latin typeface="Arial" pitchFamily="34" charset="0"/>
                <a:cs typeface="Arial" pitchFamily="34" charset="0"/>
              </a:rPr>
              <a:t>  Altura Antena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s" sz="1600" b="0" i="0" u="none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Positivo es hacia abajo!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s" sz="1600" b="0" i="0" u="none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Medido sobre la línea de agua Estática cuando Calado Estático = 0.</a:t>
            </a: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es" sz="1800" b="1" i="0" u="none">
                <a:latin typeface="Arial" pitchFamily="34" charset="0"/>
                <a:cs typeface="Arial" pitchFamily="34" charset="0"/>
              </a:rPr>
              <a:t>B:</a:t>
            </a:r>
            <a:r>
              <a:rPr lang="es" sz="1800" b="0" i="0" u="none">
                <a:latin typeface="Arial" pitchFamily="34" charset="0"/>
                <a:cs typeface="Arial" pitchFamily="34" charset="0"/>
              </a:rPr>
              <a:t>  Prof. Medida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s" sz="1600" b="0" i="0" u="none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Ecosonda Calibrada a la Línea de Agua Estática.</a:t>
            </a: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es" sz="1800" b="1" i="0" u="none">
                <a:latin typeface="Arial" pitchFamily="34" charset="0"/>
                <a:cs typeface="Arial" pitchFamily="34" charset="0"/>
              </a:rPr>
              <a:t>SC:</a:t>
            </a:r>
            <a:r>
              <a:rPr lang="es" sz="1800" b="0" i="0" u="none">
                <a:latin typeface="Arial" pitchFamily="34" charset="0"/>
                <a:cs typeface="Arial" pitchFamily="34" charset="0"/>
              </a:rPr>
              <a:t>  Sondaje Cartográfico</a:t>
            </a: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es" sz="1800" b="1" i="0" u="none">
                <a:latin typeface="Arial" pitchFamily="34" charset="0"/>
                <a:cs typeface="Arial" pitchFamily="34" charset="0"/>
              </a:rPr>
              <a:t>D:</a:t>
            </a:r>
            <a:r>
              <a:rPr lang="es" sz="1800" b="0" i="0" u="none">
                <a:latin typeface="Arial" pitchFamily="34" charset="0"/>
                <a:cs typeface="Arial" pitchFamily="34" charset="0"/>
              </a:rPr>
              <a:t>  Calado Dinámico</a:t>
            </a: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es" sz="1800" b="1" i="0" u="none">
                <a:latin typeface="Arial" pitchFamily="34" charset="0"/>
                <a:cs typeface="Arial" pitchFamily="34" charset="0"/>
              </a:rPr>
              <a:t>K:</a:t>
            </a:r>
            <a:r>
              <a:rPr lang="es" sz="1800" b="0" i="0" u="none">
                <a:latin typeface="Arial" pitchFamily="34" charset="0"/>
                <a:cs typeface="Arial" pitchFamily="34" charset="0"/>
              </a:rPr>
              <a:t>  Altura del Geoide Sobre el Datum Cartográfico</a:t>
            </a: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es" sz="1800" b="1" i="0" u="none">
                <a:latin typeface="Arial" pitchFamily="34" charset="0"/>
                <a:cs typeface="Arial" pitchFamily="34" charset="0"/>
              </a:rPr>
              <a:t>N:</a:t>
            </a:r>
            <a:r>
              <a:rPr lang="es" sz="1800" b="0" i="0" u="none">
                <a:latin typeface="Arial" pitchFamily="34" charset="0"/>
                <a:cs typeface="Arial" pitchFamily="34" charset="0"/>
              </a:rPr>
              <a:t>  Altura del Geoide Sobre el Elipsoide de Referencia.</a:t>
            </a:r>
          </a:p>
        </p:txBody>
      </p:sp>
      <p:sp>
        <p:nvSpPr>
          <p:cNvPr id="33796" name="Rectangle 14"/>
          <p:cNvSpPr>
            <a:spLocks noChangeArrowheads="1"/>
          </p:cNvSpPr>
          <p:nvPr/>
        </p:nvSpPr>
        <p:spPr bwMode="auto">
          <a:xfrm>
            <a:off x="4038600" y="1371600"/>
            <a:ext cx="5105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3797" name="Line 4"/>
          <p:cNvSpPr>
            <a:spLocks noChangeShapeType="1"/>
          </p:cNvSpPr>
          <p:nvPr/>
        </p:nvSpPr>
        <p:spPr bwMode="auto">
          <a:xfrm>
            <a:off x="48768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798" name="Line 5"/>
          <p:cNvSpPr>
            <a:spLocks noChangeShapeType="1"/>
          </p:cNvSpPr>
          <p:nvPr/>
        </p:nvSpPr>
        <p:spPr bwMode="auto">
          <a:xfrm>
            <a:off x="50292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799" name="Line 6"/>
          <p:cNvSpPr>
            <a:spLocks noChangeShapeType="1"/>
          </p:cNvSpPr>
          <p:nvPr/>
        </p:nvSpPr>
        <p:spPr bwMode="auto">
          <a:xfrm flipV="1">
            <a:off x="56388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00" name="Line 7"/>
          <p:cNvSpPr>
            <a:spLocks noChangeShapeType="1"/>
          </p:cNvSpPr>
          <p:nvPr/>
        </p:nvSpPr>
        <p:spPr bwMode="auto">
          <a:xfrm flipV="1">
            <a:off x="62484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01" name="Line 8"/>
          <p:cNvSpPr>
            <a:spLocks noChangeShapeType="1"/>
          </p:cNvSpPr>
          <p:nvPr/>
        </p:nvSpPr>
        <p:spPr bwMode="auto">
          <a:xfrm flipH="1">
            <a:off x="4876800" y="22860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02" name="Line 9"/>
          <p:cNvSpPr>
            <a:spLocks noChangeShapeType="1"/>
          </p:cNvSpPr>
          <p:nvPr/>
        </p:nvSpPr>
        <p:spPr bwMode="auto">
          <a:xfrm flipV="1">
            <a:off x="51054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03" name="Line 10"/>
          <p:cNvSpPr>
            <a:spLocks noChangeShapeType="1"/>
          </p:cNvSpPr>
          <p:nvPr/>
        </p:nvSpPr>
        <p:spPr bwMode="auto">
          <a:xfrm>
            <a:off x="5181600" y="18288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04" name="Line 11"/>
          <p:cNvSpPr>
            <a:spLocks noChangeShapeType="1"/>
          </p:cNvSpPr>
          <p:nvPr/>
        </p:nvSpPr>
        <p:spPr bwMode="auto">
          <a:xfrm>
            <a:off x="60960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05" name="Line 12"/>
          <p:cNvSpPr>
            <a:spLocks noChangeShapeType="1"/>
          </p:cNvSpPr>
          <p:nvPr/>
        </p:nvSpPr>
        <p:spPr bwMode="auto">
          <a:xfrm flipH="1">
            <a:off x="4648200" y="25908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06" name="Line 13"/>
          <p:cNvSpPr>
            <a:spLocks noChangeShapeType="1"/>
          </p:cNvSpPr>
          <p:nvPr/>
        </p:nvSpPr>
        <p:spPr bwMode="auto">
          <a:xfrm>
            <a:off x="5715000" y="25908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07" name="Line 15"/>
          <p:cNvSpPr>
            <a:spLocks noChangeShapeType="1"/>
          </p:cNvSpPr>
          <p:nvPr/>
        </p:nvSpPr>
        <p:spPr bwMode="auto">
          <a:xfrm>
            <a:off x="3925093" y="2438400"/>
            <a:ext cx="3427413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7434263" y="2209800"/>
            <a:ext cx="1524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>
                <a:solidFill>
                  <a:srgbClr val="00B0F0"/>
                </a:solidFill>
              </a:rPr>
              <a:t>Línea de Agua</a:t>
            </a: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7434263" y="2438400"/>
            <a:ext cx="1676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/>
              <a:t>Ref. Estática de la Embarcación</a:t>
            </a:r>
          </a:p>
        </p:txBody>
      </p:sp>
      <p:sp>
        <p:nvSpPr>
          <p:cNvPr id="33810" name="Line 18"/>
          <p:cNvSpPr>
            <a:spLocks noChangeShapeType="1"/>
          </p:cNvSpPr>
          <p:nvPr/>
        </p:nvSpPr>
        <p:spPr bwMode="auto">
          <a:xfrm>
            <a:off x="6781800" y="2133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11" name="Line 19"/>
          <p:cNvSpPr>
            <a:spLocks noChangeShapeType="1"/>
          </p:cNvSpPr>
          <p:nvPr/>
        </p:nvSpPr>
        <p:spPr bwMode="auto">
          <a:xfrm flipV="1">
            <a:off x="6781800" y="2590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6629400" y="1828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D</a:t>
            </a:r>
          </a:p>
        </p:txBody>
      </p:sp>
      <p:sp>
        <p:nvSpPr>
          <p:cNvPr id="33813" name="Oval 21"/>
          <p:cNvSpPr>
            <a:spLocks noChangeArrowheads="1"/>
          </p:cNvSpPr>
          <p:nvPr/>
        </p:nvSpPr>
        <p:spPr bwMode="auto">
          <a:xfrm>
            <a:off x="5181600" y="1524000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3814" name="Line 22"/>
          <p:cNvSpPr>
            <a:spLocks noChangeShapeType="1"/>
          </p:cNvSpPr>
          <p:nvPr/>
        </p:nvSpPr>
        <p:spPr bwMode="auto">
          <a:xfrm>
            <a:off x="5303838" y="1600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15" name="Line 23"/>
          <p:cNvSpPr>
            <a:spLocks noChangeShapeType="1"/>
          </p:cNvSpPr>
          <p:nvPr/>
        </p:nvSpPr>
        <p:spPr bwMode="auto">
          <a:xfrm flipH="1" flipV="1">
            <a:off x="4419600" y="1552575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16" name="Line 24"/>
          <p:cNvSpPr>
            <a:spLocks noChangeShapeType="1"/>
          </p:cNvSpPr>
          <p:nvPr/>
        </p:nvSpPr>
        <p:spPr bwMode="auto">
          <a:xfrm flipV="1">
            <a:off x="4724400" y="1600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17" name="Line 25"/>
          <p:cNvSpPr>
            <a:spLocks noChangeShapeType="1"/>
          </p:cNvSpPr>
          <p:nvPr/>
        </p:nvSpPr>
        <p:spPr bwMode="auto">
          <a:xfrm>
            <a:off x="4724400" y="21336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18" name="Text Box 26"/>
          <p:cNvSpPr txBox="1">
            <a:spLocks noChangeArrowheads="1"/>
          </p:cNvSpPr>
          <p:nvPr/>
        </p:nvSpPr>
        <p:spPr bwMode="auto">
          <a:xfrm>
            <a:off x="4572000" y="1828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H</a:t>
            </a:r>
          </a:p>
        </p:txBody>
      </p:sp>
      <p:sp>
        <p:nvSpPr>
          <p:cNvPr id="33819" name="Line 27"/>
          <p:cNvSpPr>
            <a:spLocks noChangeShapeType="1"/>
          </p:cNvSpPr>
          <p:nvPr/>
        </p:nvSpPr>
        <p:spPr bwMode="auto">
          <a:xfrm>
            <a:off x="4038600" y="5849471"/>
            <a:ext cx="3429000" cy="0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20" name="Text Box 28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FF9900"/>
                </a:solidFill>
              </a:rPr>
              <a:t>Fondo</a:t>
            </a:r>
          </a:p>
        </p:txBody>
      </p:sp>
      <p:sp>
        <p:nvSpPr>
          <p:cNvPr id="33821" name="Rectangle 29"/>
          <p:cNvSpPr>
            <a:spLocks noChangeArrowheads="1"/>
          </p:cNvSpPr>
          <p:nvPr/>
        </p:nvSpPr>
        <p:spPr bwMode="auto">
          <a:xfrm>
            <a:off x="5257800" y="2819400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3822" name="Line 30"/>
          <p:cNvSpPr>
            <a:spLocks noChangeShapeType="1"/>
          </p:cNvSpPr>
          <p:nvPr/>
        </p:nvSpPr>
        <p:spPr bwMode="auto">
          <a:xfrm flipV="1">
            <a:off x="5334000" y="25908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23" name="Line 31"/>
          <p:cNvSpPr>
            <a:spLocks noChangeShapeType="1"/>
          </p:cNvSpPr>
          <p:nvPr/>
        </p:nvSpPr>
        <p:spPr bwMode="auto">
          <a:xfrm>
            <a:off x="5334000" y="4114800"/>
            <a:ext cx="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24" name="Text Box 32"/>
          <p:cNvSpPr txBox="1">
            <a:spLocks noChangeArrowheads="1"/>
          </p:cNvSpPr>
          <p:nvPr/>
        </p:nvSpPr>
        <p:spPr bwMode="auto">
          <a:xfrm>
            <a:off x="5181600" y="38846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B</a:t>
            </a:r>
          </a:p>
        </p:txBody>
      </p:sp>
      <p:sp>
        <p:nvSpPr>
          <p:cNvPr id="33825" name="Line 33"/>
          <p:cNvSpPr>
            <a:spLocks noChangeShapeType="1"/>
          </p:cNvSpPr>
          <p:nvPr/>
        </p:nvSpPr>
        <p:spPr bwMode="auto">
          <a:xfrm flipH="1">
            <a:off x="4038600" y="3429000"/>
            <a:ext cx="342900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26" name="Text Box 34"/>
          <p:cNvSpPr txBox="1">
            <a:spLocks noChangeArrowheads="1"/>
          </p:cNvSpPr>
          <p:nvPr/>
        </p:nvSpPr>
        <p:spPr bwMode="auto">
          <a:xfrm>
            <a:off x="7434263" y="3276600"/>
            <a:ext cx="1524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>
                <a:solidFill>
                  <a:srgbClr val="FF0000"/>
                </a:solidFill>
              </a:rPr>
              <a:t>Datum Cartográfico</a:t>
            </a:r>
          </a:p>
        </p:txBody>
      </p:sp>
      <p:sp>
        <p:nvSpPr>
          <p:cNvPr id="33827" name="Text Box 35"/>
          <p:cNvSpPr txBox="1">
            <a:spLocks noChangeArrowheads="1"/>
          </p:cNvSpPr>
          <p:nvPr/>
        </p:nvSpPr>
        <p:spPr bwMode="auto">
          <a:xfrm>
            <a:off x="5638800" y="38862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SC</a:t>
            </a:r>
          </a:p>
        </p:txBody>
      </p:sp>
      <p:sp>
        <p:nvSpPr>
          <p:cNvPr id="33828" name="Line 36"/>
          <p:cNvSpPr>
            <a:spLocks noChangeShapeType="1"/>
          </p:cNvSpPr>
          <p:nvPr/>
        </p:nvSpPr>
        <p:spPr bwMode="auto">
          <a:xfrm flipV="1">
            <a:off x="5867400" y="3429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29" name="Line 37"/>
          <p:cNvSpPr>
            <a:spLocks noChangeShapeType="1"/>
          </p:cNvSpPr>
          <p:nvPr/>
        </p:nvSpPr>
        <p:spPr bwMode="auto">
          <a:xfrm>
            <a:off x="5867400" y="41910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30" name="Line 38"/>
          <p:cNvSpPr>
            <a:spLocks noChangeShapeType="1"/>
          </p:cNvSpPr>
          <p:nvPr/>
        </p:nvSpPr>
        <p:spPr bwMode="auto">
          <a:xfrm flipH="1">
            <a:off x="4038600" y="4800600"/>
            <a:ext cx="34290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31" name="Text Box 39"/>
          <p:cNvSpPr txBox="1">
            <a:spLocks noChangeArrowheads="1"/>
          </p:cNvSpPr>
          <p:nvPr/>
        </p:nvSpPr>
        <p:spPr bwMode="auto">
          <a:xfrm>
            <a:off x="7434263" y="4648200"/>
            <a:ext cx="16764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>
                <a:solidFill>
                  <a:srgbClr val="33CC33"/>
                </a:solidFill>
              </a:rPr>
              <a:t>Elipsoide Ref.</a:t>
            </a:r>
          </a:p>
        </p:txBody>
      </p:sp>
      <p:sp>
        <p:nvSpPr>
          <p:cNvPr id="33832" name="Line 40"/>
          <p:cNvSpPr>
            <a:spLocks noChangeShapeType="1"/>
          </p:cNvSpPr>
          <p:nvPr/>
        </p:nvSpPr>
        <p:spPr bwMode="auto">
          <a:xfrm flipH="1">
            <a:off x="4038600" y="3124200"/>
            <a:ext cx="3429000" cy="0"/>
          </a:xfrm>
          <a:prstGeom prst="line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33" name="Text Box 41"/>
          <p:cNvSpPr txBox="1">
            <a:spLocks noChangeArrowheads="1"/>
          </p:cNvSpPr>
          <p:nvPr/>
        </p:nvSpPr>
        <p:spPr bwMode="auto">
          <a:xfrm>
            <a:off x="7434263" y="2971800"/>
            <a:ext cx="16764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Geoide Ref.</a:t>
            </a:r>
            <a:r>
              <a:rPr lang="es" sz="1100" b="0" i="0" u="none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s" sz="1100" b="1" i="0" u="none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(MSL)</a:t>
            </a:r>
          </a:p>
        </p:txBody>
      </p:sp>
      <p:sp>
        <p:nvSpPr>
          <p:cNvPr id="33834" name="Line 42"/>
          <p:cNvSpPr>
            <a:spLocks noChangeShapeType="1"/>
          </p:cNvSpPr>
          <p:nvPr/>
        </p:nvSpPr>
        <p:spPr bwMode="auto">
          <a:xfrm>
            <a:off x="4495800" y="1600200"/>
            <a:ext cx="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35" name="Line 43"/>
          <p:cNvSpPr>
            <a:spLocks noChangeShapeType="1"/>
          </p:cNvSpPr>
          <p:nvPr/>
        </p:nvSpPr>
        <p:spPr bwMode="auto">
          <a:xfrm>
            <a:off x="4495800" y="41910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36" name="Text Box 44"/>
          <p:cNvSpPr txBox="1">
            <a:spLocks noChangeArrowheads="1"/>
          </p:cNvSpPr>
          <p:nvPr/>
        </p:nvSpPr>
        <p:spPr bwMode="auto">
          <a:xfrm>
            <a:off x="4343400" y="3886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A</a:t>
            </a:r>
          </a:p>
        </p:txBody>
      </p:sp>
      <p:sp>
        <p:nvSpPr>
          <p:cNvPr id="33837" name="Text Box 45"/>
          <p:cNvSpPr txBox="1">
            <a:spLocks noChangeArrowheads="1"/>
          </p:cNvSpPr>
          <p:nvPr/>
        </p:nvSpPr>
        <p:spPr bwMode="auto">
          <a:xfrm>
            <a:off x="4114800" y="26670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T’</a:t>
            </a:r>
          </a:p>
        </p:txBody>
      </p:sp>
      <p:sp>
        <p:nvSpPr>
          <p:cNvPr id="33838" name="Line 46"/>
          <p:cNvSpPr>
            <a:spLocks noChangeShapeType="1"/>
          </p:cNvSpPr>
          <p:nvPr/>
        </p:nvSpPr>
        <p:spPr bwMode="auto">
          <a:xfrm flipV="1">
            <a:off x="4267200" y="2362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39" name="Line 47"/>
          <p:cNvSpPr>
            <a:spLocks noChangeShapeType="1"/>
          </p:cNvSpPr>
          <p:nvPr/>
        </p:nvSpPr>
        <p:spPr bwMode="auto">
          <a:xfrm>
            <a:off x="4267200" y="2971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40" name="Text Box 48"/>
          <p:cNvSpPr txBox="1">
            <a:spLocks noChangeArrowheads="1"/>
          </p:cNvSpPr>
          <p:nvPr/>
        </p:nvSpPr>
        <p:spPr bwMode="auto">
          <a:xfrm>
            <a:off x="6858000" y="3886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N</a:t>
            </a:r>
          </a:p>
        </p:txBody>
      </p:sp>
      <p:sp>
        <p:nvSpPr>
          <p:cNvPr id="33841" name="Line 49"/>
          <p:cNvSpPr>
            <a:spLocks noChangeShapeType="1"/>
          </p:cNvSpPr>
          <p:nvPr/>
        </p:nvSpPr>
        <p:spPr bwMode="auto">
          <a:xfrm flipV="1">
            <a:off x="7010400" y="31242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42" name="Line 50"/>
          <p:cNvSpPr>
            <a:spLocks noChangeShapeType="1"/>
          </p:cNvSpPr>
          <p:nvPr/>
        </p:nvSpPr>
        <p:spPr bwMode="auto">
          <a:xfrm>
            <a:off x="7010400" y="41910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43" name="Line 51"/>
          <p:cNvSpPr>
            <a:spLocks noChangeShapeType="1"/>
          </p:cNvSpPr>
          <p:nvPr/>
        </p:nvSpPr>
        <p:spPr bwMode="auto">
          <a:xfrm>
            <a:off x="6553200" y="2971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44" name="Line 52"/>
          <p:cNvSpPr>
            <a:spLocks noChangeShapeType="1"/>
          </p:cNvSpPr>
          <p:nvPr/>
        </p:nvSpPr>
        <p:spPr bwMode="auto">
          <a:xfrm flipV="1">
            <a:off x="6553200" y="3429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45" name="Line 53"/>
          <p:cNvSpPr>
            <a:spLocks noChangeShapeType="1"/>
          </p:cNvSpPr>
          <p:nvPr/>
        </p:nvSpPr>
        <p:spPr bwMode="auto">
          <a:xfrm>
            <a:off x="6553200" y="41910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46" name="Text Box 54"/>
          <p:cNvSpPr txBox="1">
            <a:spLocks noChangeArrowheads="1"/>
          </p:cNvSpPr>
          <p:nvPr/>
        </p:nvSpPr>
        <p:spPr bwMode="auto">
          <a:xfrm>
            <a:off x="6324600" y="38862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N-K</a:t>
            </a:r>
          </a:p>
        </p:txBody>
      </p:sp>
      <p:sp>
        <p:nvSpPr>
          <p:cNvPr id="33847" name="Text Box 55"/>
          <p:cNvSpPr txBox="1">
            <a:spLocks noChangeArrowheads="1"/>
          </p:cNvSpPr>
          <p:nvPr/>
        </p:nvSpPr>
        <p:spPr bwMode="auto">
          <a:xfrm>
            <a:off x="6400800" y="3124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K</a:t>
            </a:r>
          </a:p>
        </p:txBody>
      </p:sp>
      <p:sp>
        <p:nvSpPr>
          <p:cNvPr id="59" name="Rectangle 3"/>
          <p:cNvSpPr txBox="1">
            <a:spLocks noChangeArrowheads="1"/>
          </p:cNvSpPr>
          <p:nvPr/>
        </p:nvSpPr>
        <p:spPr bwMode="auto">
          <a:xfrm>
            <a:off x="160338" y="1143000"/>
            <a:ext cx="4045743" cy="5715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s" sz="1600" b="1" i="0" u="none" dirty="0">
                <a:solidFill>
                  <a:srgbClr val="53565A"/>
                </a:solidFill>
                <a:latin typeface="+mn-lt"/>
              </a:rPr>
              <a:t>DE DONDE VIENEN ESTAS COSAS</a:t>
            </a:r>
          </a:p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s" sz="1600" b="0" dirty="0">
              <a:solidFill>
                <a:srgbClr val="53565A"/>
              </a:solidFill>
              <a:latin typeface="+mn-lt"/>
            </a:endParaRP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s" sz="1400" b="0" i="0" u="none" dirty="0">
                <a:solidFill>
                  <a:srgbClr val="53565A"/>
                </a:solidFill>
                <a:latin typeface="+mn-lt"/>
              </a:rPr>
              <a:t>T’:  Altura del Nivel del Agua Sobre el Datum Cartográfico</a:t>
            </a: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s" sz="1400" b="0" i="0" u="none" dirty="0">
                <a:solidFill>
                  <a:srgbClr val="53565A"/>
                </a:solidFill>
                <a:latin typeface="+mn-lt"/>
              </a:rPr>
              <a:t>T:  Corrección de Marea HYPACK  = -T’</a:t>
            </a: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s" sz="1400" b="0" i="0" u="none" dirty="0">
                <a:solidFill>
                  <a:srgbClr val="53565A"/>
                </a:solidFill>
                <a:latin typeface="+mn-lt"/>
              </a:rPr>
              <a:t>A:  Desde su GPS RTK</a:t>
            </a: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s" sz="1400" b="0" i="0" u="none" dirty="0">
                <a:solidFill>
                  <a:srgbClr val="53565A"/>
                </a:solidFill>
                <a:latin typeface="+mn-lt"/>
              </a:rPr>
              <a:t>H:  Desde HYPACK </a:t>
            </a: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s" sz="1600" dirty="0">
              <a:solidFill>
                <a:srgbClr val="53565A"/>
              </a:solidFill>
            </a:endParaRP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s" sz="1600" b="0" i="0" u="none" dirty="0">
                <a:solidFill>
                  <a:srgbClr val="53565A"/>
                </a:solidFill>
                <a:latin typeface="+mn-lt"/>
              </a:rPr>
              <a:t>Ófset EQUIPOS.</a:t>
            </a:r>
            <a:endParaRPr lang="es" sz="1400" b="0" dirty="0">
              <a:solidFill>
                <a:srgbClr val="53565A"/>
              </a:solidFill>
              <a:latin typeface="+mn-lt"/>
            </a:endParaRPr>
          </a:p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s" sz="1600" b="0" i="0" u="none" dirty="0">
                <a:solidFill>
                  <a:srgbClr val="53565A"/>
                </a:solidFill>
                <a:latin typeface="+mn-lt"/>
              </a:rPr>
              <a:t>B:  Desde su Ecosonda</a:t>
            </a:r>
          </a:p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s" sz="1600" b="0" i="0" u="none" dirty="0">
                <a:solidFill>
                  <a:srgbClr val="53565A"/>
                </a:solidFill>
                <a:latin typeface="+mn-lt"/>
              </a:rPr>
              <a:t>D:  Desde su Entrada de Calado Dinámico</a:t>
            </a:r>
          </a:p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s" sz="1600" b="0" i="0" u="none" dirty="0">
                <a:solidFill>
                  <a:srgbClr val="53565A"/>
                </a:solidFill>
                <a:latin typeface="+mn-lt"/>
              </a:rPr>
              <a:t>N y K:  </a:t>
            </a: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s" sz="1600" b="0" i="0" u="none" dirty="0">
                <a:solidFill>
                  <a:srgbClr val="53565A"/>
                </a:solidFill>
                <a:latin typeface="+mn-lt"/>
              </a:rPr>
              <a:t>Método especificado en PARAMETROS GEODESICOS.</a:t>
            </a:r>
          </a:p>
          <a:p>
            <a:pPr marL="800100" lvl="1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s" sz="1400" b="0" i="0" u="none" dirty="0">
                <a:solidFill>
                  <a:srgbClr val="53565A"/>
                </a:solidFill>
                <a:latin typeface="+mn-lt"/>
              </a:rPr>
              <a:t>(K – N) en Archivo KTD</a:t>
            </a:r>
          </a:p>
          <a:p>
            <a:pPr marL="800100" lvl="1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s" sz="1400" b="0" i="0" u="none" dirty="0">
                <a:solidFill>
                  <a:srgbClr val="53565A"/>
                </a:solidFill>
                <a:latin typeface="+mn-lt"/>
              </a:rPr>
              <a:t>N desde el Modelo Geoidal &amp; K en archivo KTD</a:t>
            </a:r>
          </a:p>
          <a:p>
            <a:pPr marL="800100" lvl="1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s" sz="1400" b="0" i="0" u="none" dirty="0">
                <a:solidFill>
                  <a:srgbClr val="53565A"/>
                </a:solidFill>
                <a:latin typeface="+mn-lt"/>
              </a:rPr>
              <a:t>N desde el Modelo Geoidal y K desde VDATUM (USA)</a:t>
            </a:r>
          </a:p>
          <a:p>
            <a:pPr marL="800100" lvl="1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s" sz="1400" b="0" i="0" u="none" dirty="0">
                <a:solidFill>
                  <a:srgbClr val="53565A"/>
                </a:solidFill>
                <a:latin typeface="+mn-lt"/>
              </a:rPr>
              <a:t>N desde el Modelo Geoidal y K Entrado Manualmente</a:t>
            </a:r>
          </a:p>
          <a:p>
            <a:pPr marL="800100" lvl="1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s" sz="1400" b="0" i="0" u="none" dirty="0">
                <a:solidFill>
                  <a:srgbClr val="53565A"/>
                </a:solidFill>
                <a:latin typeface="+mn-lt"/>
              </a:rPr>
              <a:t>(K – N) Entrado Manualmente</a:t>
            </a:r>
          </a:p>
        </p:txBody>
      </p:sp>
    </p:spTree>
    <p:extLst>
      <p:ext uri="{BB962C8B-B14F-4D97-AF65-F5344CB8AC3E}">
        <p14:creationId xmlns:p14="http://schemas.microsoft.com/office/powerpoint/2010/main" val="405163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35611E88-2598-4F11-BB59-CABA42654E9F}"/>
              </a:ext>
            </a:extLst>
          </p:cNvPr>
          <p:cNvSpPr/>
          <p:nvPr/>
        </p:nvSpPr>
        <p:spPr>
          <a:xfrm>
            <a:off x="0" y="685800"/>
            <a:ext cx="9144000" cy="6172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9508EBD4-E0EC-4EA3-B83E-A9DEDE1F3DF5}"/>
              </a:ext>
            </a:extLst>
          </p:cNvPr>
          <p:cNvSpPr/>
          <p:nvPr/>
        </p:nvSpPr>
        <p:spPr>
          <a:xfrm>
            <a:off x="5105400" y="2209800"/>
            <a:ext cx="1981200" cy="44196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 anchorCtr="1"/>
          <a:lstStyle/>
          <a:p>
            <a:pPr algn="ctr" rtl="0">
              <a:defRPr/>
            </a:pPr>
            <a:r>
              <a:rPr lang="es" sz="1600" b="1" i="0" u="none">
                <a:solidFill>
                  <a:srgbClr val="53565A"/>
                </a:solidFill>
              </a:rPr>
              <a:t>LEVANTAMIENTO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1DBBFCDB-9F3A-482F-8A0A-835C3EFD4FBD}"/>
              </a:ext>
            </a:extLst>
          </p:cNvPr>
          <p:cNvSpPr/>
          <p:nvPr/>
        </p:nvSpPr>
        <p:spPr>
          <a:xfrm>
            <a:off x="1371600" y="2590800"/>
            <a:ext cx="1981200" cy="28956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 anchorCtr="1"/>
          <a:lstStyle/>
          <a:p>
            <a:pPr algn="ctr" rtl="0">
              <a:defRPr/>
            </a:pPr>
            <a:r>
              <a:rPr lang="es" sz="1600" b="1" i="0" u="none" dirty="0">
                <a:solidFill>
                  <a:srgbClr val="53565A"/>
                </a:solidFill>
              </a:rPr>
              <a:t>LEVANTAMIENTO</a:t>
            </a:r>
          </a:p>
        </p:txBody>
      </p:sp>
      <p:sp>
        <p:nvSpPr>
          <p:cNvPr id="33797" name="Rectangle 2"/>
          <p:cNvSpPr>
            <a:spLocks noGrp="1" noRot="1"/>
          </p:cNvSpPr>
          <p:nvPr>
            <p:ph type="title"/>
          </p:nvPr>
        </p:nvSpPr>
        <p:spPr>
          <a:xfrm>
            <a:off x="347472" y="8965"/>
            <a:ext cx="6528671" cy="988786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En HYPACK</a:t>
            </a:r>
            <a:r>
              <a:rPr lang="es" sz="3200" b="0" i="0" u="none" baseline="30000">
                <a:latin typeface="Arial" pitchFamily="34" charset="0"/>
                <a:cs typeface="Arial" pitchFamily="34" charset="0"/>
              </a:rPr>
              <a:t>®</a:t>
            </a:r>
            <a:r>
              <a:rPr lang="es" sz="3200" b="0" i="0" u="none">
                <a:latin typeface="Arial" pitchFamily="34" charset="0"/>
                <a:cs typeface="Arial" pitchFamily="34" charset="0"/>
              </a:rPr>
              <a:t>...</a:t>
            </a:r>
          </a:p>
        </p:txBody>
      </p:sp>
      <p:sp>
        <p:nvSpPr>
          <p:cNvPr id="33798" name="AutoShape 3"/>
          <p:cNvSpPr>
            <a:spLocks noChangeArrowheads="1"/>
          </p:cNvSpPr>
          <p:nvPr/>
        </p:nvSpPr>
        <p:spPr bwMode="auto">
          <a:xfrm>
            <a:off x="1600200" y="2771775"/>
            <a:ext cx="1524000" cy="533400"/>
          </a:xfrm>
          <a:prstGeom prst="roundRect">
            <a:avLst>
              <a:gd name="adj" fmla="val 16667"/>
            </a:avLst>
          </a:prstGeom>
          <a:solidFill>
            <a:srgbClr val="99FFCC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1400" b="1" i="0" u="none">
                <a:solidFill>
                  <a:srgbClr val="53565A"/>
                </a:solidFill>
                <a:latin typeface="Arial Unicode MS" pitchFamily="34" charset="-128"/>
              </a:rPr>
              <a:t>Lat-Long en</a:t>
            </a:r>
            <a:r>
              <a:rPr lang="es" sz="1400" b="0" i="0" u="none">
                <a:solidFill>
                  <a:srgbClr val="53565A"/>
                </a:solidFill>
                <a:latin typeface="Arial Unicode MS" pitchFamily="34" charset="-128"/>
              </a:rPr>
              <a:t> </a:t>
            </a:r>
          </a:p>
          <a:p>
            <a:pPr algn="ctr" rtl="0"/>
            <a:r>
              <a:rPr lang="es" sz="1400" b="1" i="0" u="none">
                <a:solidFill>
                  <a:srgbClr val="53565A"/>
                </a:solidFill>
                <a:latin typeface="Arial Unicode MS" pitchFamily="34" charset="-128"/>
              </a:rPr>
              <a:t>WGS 84</a:t>
            </a:r>
            <a:r>
              <a:rPr lang="es" sz="1400" b="0" i="0" u="none">
                <a:solidFill>
                  <a:srgbClr val="53565A"/>
                </a:solidFill>
                <a:latin typeface="Arial Unicode MS" pitchFamily="34" charset="-128"/>
              </a:rPr>
              <a:t> </a:t>
            </a:r>
          </a:p>
        </p:txBody>
      </p:sp>
      <p:sp>
        <p:nvSpPr>
          <p:cNvPr id="33799" name="AutoShape 5"/>
          <p:cNvSpPr>
            <a:spLocks noChangeArrowheads="1"/>
          </p:cNvSpPr>
          <p:nvPr/>
        </p:nvSpPr>
        <p:spPr bwMode="auto">
          <a:xfrm>
            <a:off x="5334000" y="3886200"/>
            <a:ext cx="1524000" cy="533400"/>
          </a:xfrm>
          <a:prstGeom prst="roundRect">
            <a:avLst>
              <a:gd name="adj" fmla="val 16667"/>
            </a:avLst>
          </a:prstGeom>
          <a:solidFill>
            <a:srgbClr val="99FFCC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1400" b="1" i="0" u="none">
                <a:solidFill>
                  <a:srgbClr val="53565A"/>
                </a:solidFill>
                <a:latin typeface="Arial Unicode MS" pitchFamily="34" charset="-128"/>
              </a:rPr>
              <a:t>Lat-Long en</a:t>
            </a:r>
          </a:p>
          <a:p>
            <a:pPr algn="ctr" rtl="0"/>
            <a:r>
              <a:rPr lang="es" sz="1400" b="1" i="0" u="none">
                <a:solidFill>
                  <a:srgbClr val="53565A"/>
                </a:solidFill>
                <a:latin typeface="Arial Unicode MS" pitchFamily="34" charset="-128"/>
              </a:rPr>
              <a:t>Datum Local</a:t>
            </a: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5334000" y="3048000"/>
            <a:ext cx="1524000" cy="533400"/>
          </a:xfrm>
          <a:prstGeom prst="rect">
            <a:avLst/>
          </a:prstGeom>
          <a:solidFill>
            <a:srgbClr val="FFCCCC"/>
          </a:solidFill>
          <a:ln w="31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1400" b="1" i="0" u="none">
                <a:solidFill>
                  <a:srgbClr val="53565A"/>
                </a:solidFill>
                <a:latin typeface="Arial Unicode MS" pitchFamily="34" charset="-128"/>
              </a:rPr>
              <a:t>Transformación</a:t>
            </a:r>
          </a:p>
          <a:p>
            <a:pPr algn="ctr" rtl="0"/>
            <a:r>
              <a:rPr lang="es" sz="1400" b="1" i="0" u="none">
                <a:solidFill>
                  <a:srgbClr val="53565A"/>
                </a:solidFill>
                <a:latin typeface="Arial Unicode MS" pitchFamily="34" charset="-128"/>
              </a:rPr>
              <a:t>Datum</a:t>
            </a:r>
          </a:p>
        </p:txBody>
      </p:sp>
      <p:cxnSp>
        <p:nvCxnSpPr>
          <p:cNvPr id="33801" name="AutoShape 11"/>
          <p:cNvCxnSpPr>
            <a:cxnSpLocks noChangeShapeType="1"/>
            <a:stCxn id="33800" idx="2"/>
            <a:endCxn id="33799" idx="0"/>
          </p:cNvCxnSpPr>
          <p:nvPr/>
        </p:nvCxnSpPr>
        <p:spPr bwMode="auto">
          <a:xfrm rot="5400000">
            <a:off x="5943601" y="3733800"/>
            <a:ext cx="304800" cy="317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2" name="Rectangle 15"/>
          <p:cNvSpPr>
            <a:spLocks noChangeArrowheads="1"/>
          </p:cNvSpPr>
          <p:nvPr/>
        </p:nvSpPr>
        <p:spPr bwMode="auto">
          <a:xfrm>
            <a:off x="1828800" y="1981200"/>
            <a:ext cx="10668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rgbClr val="000204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600" b="0" i="0" u="none">
                <a:solidFill>
                  <a:srgbClr val="53565A"/>
                </a:solidFill>
              </a:rPr>
              <a:t>GPS</a:t>
            </a:r>
          </a:p>
        </p:txBody>
      </p:sp>
      <p:cxnSp>
        <p:nvCxnSpPr>
          <p:cNvPr id="33803" name="AutoShape 17"/>
          <p:cNvCxnSpPr>
            <a:cxnSpLocks noChangeShapeType="1"/>
            <a:stCxn id="33802" idx="2"/>
            <a:endCxn id="33798" idx="0"/>
          </p:cNvCxnSpPr>
          <p:nvPr/>
        </p:nvCxnSpPr>
        <p:spPr bwMode="auto">
          <a:xfrm>
            <a:off x="2362200" y="2362200"/>
            <a:ext cx="0" cy="40957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4" name="AutoShape 6"/>
          <p:cNvSpPr>
            <a:spLocks noChangeArrowheads="1"/>
          </p:cNvSpPr>
          <p:nvPr/>
        </p:nvSpPr>
        <p:spPr bwMode="auto">
          <a:xfrm>
            <a:off x="1600200" y="4448175"/>
            <a:ext cx="1524000" cy="533400"/>
          </a:xfrm>
          <a:prstGeom prst="roundRect">
            <a:avLst>
              <a:gd name="adj" fmla="val 16667"/>
            </a:avLst>
          </a:prstGeom>
          <a:solidFill>
            <a:srgbClr val="99FFCC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1400" b="1" i="0" u="none">
                <a:solidFill>
                  <a:srgbClr val="53565A"/>
                </a:solidFill>
                <a:latin typeface="Arial Unicode MS" pitchFamily="34" charset="-128"/>
              </a:rPr>
              <a:t>X-Y en</a:t>
            </a:r>
          </a:p>
          <a:p>
            <a:pPr algn="ctr" rtl="0"/>
            <a:r>
              <a:rPr lang="es" sz="1400" b="1" i="0" u="none">
                <a:solidFill>
                  <a:srgbClr val="53565A"/>
                </a:solidFill>
                <a:latin typeface="Arial Unicode MS" pitchFamily="34" charset="-128"/>
              </a:rPr>
              <a:t>Proyección</a:t>
            </a:r>
          </a:p>
        </p:txBody>
      </p:sp>
      <p:sp>
        <p:nvSpPr>
          <p:cNvPr id="33805" name="Rectangle 10"/>
          <p:cNvSpPr>
            <a:spLocks noChangeArrowheads="1"/>
          </p:cNvSpPr>
          <p:nvPr/>
        </p:nvSpPr>
        <p:spPr bwMode="auto">
          <a:xfrm>
            <a:off x="1600200" y="3581400"/>
            <a:ext cx="1524000" cy="533400"/>
          </a:xfrm>
          <a:prstGeom prst="rect">
            <a:avLst/>
          </a:prstGeom>
          <a:solidFill>
            <a:srgbClr val="FFCCCC"/>
          </a:solidFill>
          <a:ln w="31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1400" b="1" i="0" u="none">
                <a:solidFill>
                  <a:srgbClr val="53565A"/>
                </a:solidFill>
                <a:latin typeface="Arial Unicode MS" pitchFamily="34" charset="-128"/>
              </a:rPr>
              <a:t>Conversión</a:t>
            </a:r>
          </a:p>
          <a:p>
            <a:pPr algn="ctr" rtl="0"/>
            <a:r>
              <a:rPr lang="es" sz="1400" b="1" i="0" u="none">
                <a:solidFill>
                  <a:srgbClr val="53565A"/>
                </a:solidFill>
                <a:latin typeface="Arial Unicode MS" pitchFamily="34" charset="-128"/>
              </a:rPr>
              <a:t>Cuadrícula</a:t>
            </a:r>
          </a:p>
        </p:txBody>
      </p:sp>
      <p:cxnSp>
        <p:nvCxnSpPr>
          <p:cNvPr id="33806" name="AutoShape 13"/>
          <p:cNvCxnSpPr>
            <a:cxnSpLocks noChangeShapeType="1"/>
            <a:endCxn id="33805" idx="0"/>
          </p:cNvCxnSpPr>
          <p:nvPr/>
        </p:nvCxnSpPr>
        <p:spPr bwMode="auto">
          <a:xfrm>
            <a:off x="2362200" y="3314700"/>
            <a:ext cx="0" cy="26670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7" name="AutoShape 14"/>
          <p:cNvCxnSpPr>
            <a:cxnSpLocks noChangeShapeType="1"/>
            <a:stCxn id="33805" idx="2"/>
            <a:endCxn id="33804" idx="0"/>
          </p:cNvCxnSpPr>
          <p:nvPr/>
        </p:nvCxnSpPr>
        <p:spPr bwMode="auto">
          <a:xfrm rot="5400000">
            <a:off x="2196306" y="4280694"/>
            <a:ext cx="333375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8" name="AutoShape 3"/>
          <p:cNvSpPr>
            <a:spLocks noChangeArrowheads="1"/>
          </p:cNvSpPr>
          <p:nvPr/>
        </p:nvSpPr>
        <p:spPr bwMode="auto">
          <a:xfrm>
            <a:off x="5334000" y="2286000"/>
            <a:ext cx="1524000" cy="533400"/>
          </a:xfrm>
          <a:prstGeom prst="roundRect">
            <a:avLst>
              <a:gd name="adj" fmla="val 16667"/>
            </a:avLst>
          </a:prstGeom>
          <a:solidFill>
            <a:srgbClr val="99FFCC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1400" b="1" i="0" u="none">
                <a:solidFill>
                  <a:srgbClr val="53565A"/>
                </a:solidFill>
                <a:latin typeface="Arial Unicode MS" pitchFamily="34" charset="-128"/>
              </a:rPr>
              <a:t>Lat-Long en</a:t>
            </a:r>
            <a:r>
              <a:rPr lang="es" sz="1400" b="0" i="0" u="none">
                <a:solidFill>
                  <a:srgbClr val="53565A"/>
                </a:solidFill>
                <a:latin typeface="Arial Unicode MS" pitchFamily="34" charset="-128"/>
              </a:rPr>
              <a:t> </a:t>
            </a:r>
          </a:p>
          <a:p>
            <a:pPr algn="ctr" rtl="0"/>
            <a:r>
              <a:rPr lang="es" sz="1400" b="1" i="0" u="none">
                <a:solidFill>
                  <a:srgbClr val="53565A"/>
                </a:solidFill>
                <a:latin typeface="Arial Unicode MS" pitchFamily="34" charset="-128"/>
              </a:rPr>
              <a:t>WGS 84</a:t>
            </a:r>
            <a:r>
              <a:rPr lang="es" sz="1400" b="0" i="0" u="none">
                <a:solidFill>
                  <a:srgbClr val="53565A"/>
                </a:solidFill>
                <a:latin typeface="Arial Unicode MS" pitchFamily="34" charset="-128"/>
              </a:rPr>
              <a:t> </a:t>
            </a:r>
          </a:p>
        </p:txBody>
      </p:sp>
      <p:sp>
        <p:nvSpPr>
          <p:cNvPr id="33809" name="Rectangle 15"/>
          <p:cNvSpPr>
            <a:spLocks noChangeArrowheads="1"/>
          </p:cNvSpPr>
          <p:nvPr/>
        </p:nvSpPr>
        <p:spPr bwMode="auto">
          <a:xfrm>
            <a:off x="5561013" y="1662113"/>
            <a:ext cx="10668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rgbClr val="000204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600" b="0" i="0" u="none">
                <a:solidFill>
                  <a:srgbClr val="53565A"/>
                </a:solidFill>
              </a:rPr>
              <a:t>GPS</a:t>
            </a:r>
          </a:p>
        </p:txBody>
      </p:sp>
      <p:cxnSp>
        <p:nvCxnSpPr>
          <p:cNvPr id="33810" name="AutoShape 17"/>
          <p:cNvCxnSpPr>
            <a:cxnSpLocks noChangeShapeType="1"/>
            <a:endCxn id="33808" idx="0"/>
          </p:cNvCxnSpPr>
          <p:nvPr/>
        </p:nvCxnSpPr>
        <p:spPr bwMode="auto">
          <a:xfrm>
            <a:off x="6094413" y="2057400"/>
            <a:ext cx="1587" cy="22860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1" name="AutoShape 6"/>
          <p:cNvSpPr>
            <a:spLocks noChangeArrowheads="1"/>
          </p:cNvSpPr>
          <p:nvPr/>
        </p:nvSpPr>
        <p:spPr bwMode="auto">
          <a:xfrm>
            <a:off x="5334000" y="5591175"/>
            <a:ext cx="1524000" cy="533400"/>
          </a:xfrm>
          <a:prstGeom prst="roundRect">
            <a:avLst>
              <a:gd name="adj" fmla="val 16667"/>
            </a:avLst>
          </a:prstGeom>
          <a:solidFill>
            <a:srgbClr val="99FFCC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1400" b="1" i="0" u="none">
                <a:solidFill>
                  <a:srgbClr val="53565A"/>
                </a:solidFill>
                <a:latin typeface="Arial Unicode MS" pitchFamily="34" charset="-128"/>
              </a:rPr>
              <a:t>X-Y en</a:t>
            </a:r>
          </a:p>
          <a:p>
            <a:pPr algn="ctr" rtl="0"/>
            <a:r>
              <a:rPr lang="es" sz="1400" b="1" i="0" u="none">
                <a:solidFill>
                  <a:srgbClr val="53565A"/>
                </a:solidFill>
                <a:latin typeface="Arial Unicode MS" pitchFamily="34" charset="-128"/>
              </a:rPr>
              <a:t>Proyección</a:t>
            </a:r>
          </a:p>
        </p:txBody>
      </p:sp>
      <p:sp>
        <p:nvSpPr>
          <p:cNvPr id="33812" name="Rectangle 10"/>
          <p:cNvSpPr>
            <a:spLocks noChangeArrowheads="1"/>
          </p:cNvSpPr>
          <p:nvPr/>
        </p:nvSpPr>
        <p:spPr bwMode="auto">
          <a:xfrm>
            <a:off x="5334000" y="4724400"/>
            <a:ext cx="1524000" cy="533400"/>
          </a:xfrm>
          <a:prstGeom prst="rect">
            <a:avLst/>
          </a:prstGeom>
          <a:solidFill>
            <a:srgbClr val="FFCCCC"/>
          </a:solidFill>
          <a:ln w="31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1400" b="1" i="0" u="none">
                <a:solidFill>
                  <a:srgbClr val="53565A"/>
                </a:solidFill>
                <a:latin typeface="Arial Unicode MS" pitchFamily="34" charset="-128"/>
              </a:rPr>
              <a:t>Conversión</a:t>
            </a:r>
          </a:p>
          <a:p>
            <a:pPr algn="ctr" rtl="0"/>
            <a:r>
              <a:rPr lang="es" sz="1400" b="1" i="0" u="none">
                <a:solidFill>
                  <a:srgbClr val="53565A"/>
                </a:solidFill>
                <a:latin typeface="Arial Unicode MS" pitchFamily="34" charset="-128"/>
              </a:rPr>
              <a:t>Cuadrícula</a:t>
            </a:r>
          </a:p>
        </p:txBody>
      </p:sp>
      <p:cxnSp>
        <p:nvCxnSpPr>
          <p:cNvPr id="33813" name="AutoShape 14"/>
          <p:cNvCxnSpPr>
            <a:cxnSpLocks noChangeShapeType="1"/>
            <a:stCxn id="33812" idx="2"/>
            <a:endCxn id="33811" idx="0"/>
          </p:cNvCxnSpPr>
          <p:nvPr/>
        </p:nvCxnSpPr>
        <p:spPr bwMode="auto">
          <a:xfrm rot="5400000">
            <a:off x="5930106" y="5423694"/>
            <a:ext cx="333375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4" name="AutoShape 11"/>
          <p:cNvCxnSpPr>
            <a:cxnSpLocks noChangeShapeType="1"/>
            <a:endCxn id="33800" idx="0"/>
          </p:cNvCxnSpPr>
          <p:nvPr/>
        </p:nvCxnSpPr>
        <p:spPr bwMode="auto">
          <a:xfrm rot="5400000">
            <a:off x="5982494" y="2932906"/>
            <a:ext cx="228600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5" name="AutoShape 11"/>
          <p:cNvCxnSpPr>
            <a:cxnSpLocks noChangeShapeType="1"/>
          </p:cNvCxnSpPr>
          <p:nvPr/>
        </p:nvCxnSpPr>
        <p:spPr bwMode="auto">
          <a:xfrm rot="5400000">
            <a:off x="5944394" y="4571206"/>
            <a:ext cx="304800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6" name="TextBox 49"/>
          <p:cNvSpPr txBox="1">
            <a:spLocks noChangeArrowheads="1"/>
          </p:cNvSpPr>
          <p:nvPr/>
        </p:nvSpPr>
        <p:spPr bwMode="auto">
          <a:xfrm>
            <a:off x="457200" y="1371600"/>
            <a:ext cx="3810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1" i="0" u="none">
                <a:solidFill>
                  <a:srgbClr val="53565A"/>
                </a:solidFill>
              </a:rPr>
              <a:t>En proyectos WGS 84 o NAD-83</a:t>
            </a:r>
          </a:p>
        </p:txBody>
      </p:sp>
      <p:sp>
        <p:nvSpPr>
          <p:cNvPr id="33817" name="TextBox 50"/>
          <p:cNvSpPr txBox="1">
            <a:spLocks noChangeArrowheads="1"/>
          </p:cNvSpPr>
          <p:nvPr/>
        </p:nvSpPr>
        <p:spPr bwMode="auto">
          <a:xfrm>
            <a:off x="4953000" y="1306513"/>
            <a:ext cx="2438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1" i="0" u="none">
                <a:solidFill>
                  <a:srgbClr val="53565A"/>
                </a:solidFill>
              </a:rPr>
              <a:t>En otros proyectos:</a:t>
            </a:r>
          </a:p>
        </p:txBody>
      </p:sp>
    </p:spTree>
    <p:extLst>
      <p:ext uri="{BB962C8B-B14F-4D97-AF65-F5344CB8AC3E}">
        <p14:creationId xmlns:p14="http://schemas.microsoft.com/office/powerpoint/2010/main" val="5776752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0"/>
          <p:cNvSpPr>
            <a:spLocks noGrp="1" noRot="1" noChangeArrowheads="1"/>
          </p:cNvSpPr>
          <p:nvPr>
            <p:ph type="title"/>
          </p:nvPr>
        </p:nvSpPr>
        <p:spPr>
          <a:xfrm>
            <a:off x="359568" y="16669"/>
            <a:ext cx="7967663" cy="989013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MAREAS RTK</a:t>
            </a:r>
            <a:endParaRPr lang="es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4038600" y="1371600"/>
            <a:ext cx="5105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4820" name="Line 7"/>
          <p:cNvSpPr>
            <a:spLocks noChangeShapeType="1"/>
          </p:cNvSpPr>
          <p:nvPr/>
        </p:nvSpPr>
        <p:spPr bwMode="auto">
          <a:xfrm>
            <a:off x="48768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21" name="Line 8"/>
          <p:cNvSpPr>
            <a:spLocks noChangeShapeType="1"/>
          </p:cNvSpPr>
          <p:nvPr/>
        </p:nvSpPr>
        <p:spPr bwMode="auto">
          <a:xfrm>
            <a:off x="50292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22" name="Line 9"/>
          <p:cNvSpPr>
            <a:spLocks noChangeShapeType="1"/>
          </p:cNvSpPr>
          <p:nvPr/>
        </p:nvSpPr>
        <p:spPr bwMode="auto">
          <a:xfrm flipV="1">
            <a:off x="56388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23" name="Line 10"/>
          <p:cNvSpPr>
            <a:spLocks noChangeShapeType="1"/>
          </p:cNvSpPr>
          <p:nvPr/>
        </p:nvSpPr>
        <p:spPr bwMode="auto">
          <a:xfrm flipV="1">
            <a:off x="62484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24" name="Line 11"/>
          <p:cNvSpPr>
            <a:spLocks noChangeShapeType="1"/>
          </p:cNvSpPr>
          <p:nvPr/>
        </p:nvSpPr>
        <p:spPr bwMode="auto">
          <a:xfrm flipH="1">
            <a:off x="4876800" y="2286000"/>
            <a:ext cx="1524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25" name="Line 12"/>
          <p:cNvSpPr>
            <a:spLocks noChangeShapeType="1"/>
          </p:cNvSpPr>
          <p:nvPr/>
        </p:nvSpPr>
        <p:spPr bwMode="auto">
          <a:xfrm flipV="1">
            <a:off x="51054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26" name="Line 13"/>
          <p:cNvSpPr>
            <a:spLocks noChangeShapeType="1"/>
          </p:cNvSpPr>
          <p:nvPr/>
        </p:nvSpPr>
        <p:spPr bwMode="auto">
          <a:xfrm>
            <a:off x="5181600" y="1828800"/>
            <a:ext cx="914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27" name="Line 14"/>
          <p:cNvSpPr>
            <a:spLocks noChangeShapeType="1"/>
          </p:cNvSpPr>
          <p:nvPr/>
        </p:nvSpPr>
        <p:spPr bwMode="auto">
          <a:xfrm>
            <a:off x="60960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28" name="Line 15"/>
          <p:cNvSpPr>
            <a:spLocks noChangeShapeType="1"/>
          </p:cNvSpPr>
          <p:nvPr/>
        </p:nvSpPr>
        <p:spPr bwMode="auto">
          <a:xfrm flipH="1">
            <a:off x="4648200" y="25908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29" name="Line 16"/>
          <p:cNvSpPr>
            <a:spLocks noChangeShapeType="1"/>
          </p:cNvSpPr>
          <p:nvPr/>
        </p:nvSpPr>
        <p:spPr bwMode="auto">
          <a:xfrm>
            <a:off x="5715000" y="25908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30" name="Line 17"/>
          <p:cNvSpPr>
            <a:spLocks noChangeShapeType="1"/>
          </p:cNvSpPr>
          <p:nvPr/>
        </p:nvSpPr>
        <p:spPr bwMode="auto">
          <a:xfrm>
            <a:off x="4038600" y="2362200"/>
            <a:ext cx="3427413" cy="158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31" name="Text Box 18"/>
          <p:cNvSpPr txBox="1">
            <a:spLocks noChangeArrowheads="1"/>
          </p:cNvSpPr>
          <p:nvPr/>
        </p:nvSpPr>
        <p:spPr bwMode="auto">
          <a:xfrm>
            <a:off x="7434263" y="2209800"/>
            <a:ext cx="1524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 dirty="0">
                <a:solidFill>
                  <a:srgbClr val="00B0F0"/>
                </a:solidFill>
              </a:rPr>
              <a:t>Línea de Agua</a:t>
            </a:r>
          </a:p>
        </p:txBody>
      </p:sp>
      <p:sp>
        <p:nvSpPr>
          <p:cNvPr id="34832" name="Text Box 19"/>
          <p:cNvSpPr txBox="1">
            <a:spLocks noChangeArrowheads="1"/>
          </p:cNvSpPr>
          <p:nvPr/>
        </p:nvSpPr>
        <p:spPr bwMode="auto">
          <a:xfrm>
            <a:off x="7434263" y="2438400"/>
            <a:ext cx="1676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/>
              <a:t>Ref. Estática de la Embarcación</a:t>
            </a:r>
          </a:p>
        </p:txBody>
      </p:sp>
      <p:sp>
        <p:nvSpPr>
          <p:cNvPr id="34833" name="Line 20"/>
          <p:cNvSpPr>
            <a:spLocks noChangeShapeType="1"/>
          </p:cNvSpPr>
          <p:nvPr/>
        </p:nvSpPr>
        <p:spPr bwMode="auto">
          <a:xfrm>
            <a:off x="6781800" y="2133600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34" name="Line 21"/>
          <p:cNvSpPr>
            <a:spLocks noChangeShapeType="1"/>
          </p:cNvSpPr>
          <p:nvPr/>
        </p:nvSpPr>
        <p:spPr bwMode="auto">
          <a:xfrm flipV="1">
            <a:off x="6781800" y="2590800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35" name="Text Box 22"/>
          <p:cNvSpPr txBox="1">
            <a:spLocks noChangeArrowheads="1"/>
          </p:cNvSpPr>
          <p:nvPr/>
        </p:nvSpPr>
        <p:spPr bwMode="auto">
          <a:xfrm>
            <a:off x="6629400" y="1828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D</a:t>
            </a:r>
          </a:p>
        </p:txBody>
      </p:sp>
      <p:sp>
        <p:nvSpPr>
          <p:cNvPr id="34836" name="Oval 23"/>
          <p:cNvSpPr>
            <a:spLocks noChangeArrowheads="1"/>
          </p:cNvSpPr>
          <p:nvPr/>
        </p:nvSpPr>
        <p:spPr bwMode="auto">
          <a:xfrm>
            <a:off x="5181600" y="1524000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4837" name="Line 24"/>
          <p:cNvSpPr>
            <a:spLocks noChangeShapeType="1"/>
          </p:cNvSpPr>
          <p:nvPr/>
        </p:nvSpPr>
        <p:spPr bwMode="auto">
          <a:xfrm>
            <a:off x="5303838" y="1600200"/>
            <a:ext cx="1587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38" name="Line 25"/>
          <p:cNvSpPr>
            <a:spLocks noChangeShapeType="1"/>
          </p:cNvSpPr>
          <p:nvPr/>
        </p:nvSpPr>
        <p:spPr bwMode="auto">
          <a:xfrm flipH="1" flipV="1">
            <a:off x="4343400" y="1552575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39" name="Line 26"/>
          <p:cNvSpPr>
            <a:spLocks noChangeShapeType="1"/>
          </p:cNvSpPr>
          <p:nvPr/>
        </p:nvSpPr>
        <p:spPr bwMode="auto">
          <a:xfrm flipV="1">
            <a:off x="4800600" y="1600200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40" name="Line 27"/>
          <p:cNvSpPr>
            <a:spLocks noChangeShapeType="1"/>
          </p:cNvSpPr>
          <p:nvPr/>
        </p:nvSpPr>
        <p:spPr bwMode="auto">
          <a:xfrm>
            <a:off x="4800600" y="213360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41" name="Text Box 28"/>
          <p:cNvSpPr txBox="1">
            <a:spLocks noChangeArrowheads="1"/>
          </p:cNvSpPr>
          <p:nvPr/>
        </p:nvSpPr>
        <p:spPr bwMode="auto">
          <a:xfrm>
            <a:off x="4648200" y="1828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H</a:t>
            </a:r>
          </a:p>
        </p:txBody>
      </p:sp>
      <p:sp>
        <p:nvSpPr>
          <p:cNvPr id="34842" name="Line 29"/>
          <p:cNvSpPr>
            <a:spLocks noChangeShapeType="1"/>
          </p:cNvSpPr>
          <p:nvPr/>
        </p:nvSpPr>
        <p:spPr bwMode="auto">
          <a:xfrm>
            <a:off x="4038600" y="5867400"/>
            <a:ext cx="3429000" cy="1588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43" name="Text Box 30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FF9900"/>
                </a:solidFill>
              </a:rPr>
              <a:t>Fondo</a:t>
            </a:r>
          </a:p>
        </p:txBody>
      </p:sp>
      <p:sp>
        <p:nvSpPr>
          <p:cNvPr id="34844" name="Rectangle 31"/>
          <p:cNvSpPr>
            <a:spLocks noChangeArrowheads="1"/>
          </p:cNvSpPr>
          <p:nvPr/>
        </p:nvSpPr>
        <p:spPr bwMode="auto">
          <a:xfrm>
            <a:off x="5257800" y="2819400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4845" name="Line 32"/>
          <p:cNvSpPr>
            <a:spLocks noChangeShapeType="1"/>
          </p:cNvSpPr>
          <p:nvPr/>
        </p:nvSpPr>
        <p:spPr bwMode="auto">
          <a:xfrm flipV="1">
            <a:off x="5334000" y="2590800"/>
            <a:ext cx="1588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46" name="Line 33"/>
          <p:cNvSpPr>
            <a:spLocks noChangeShapeType="1"/>
          </p:cNvSpPr>
          <p:nvPr/>
        </p:nvSpPr>
        <p:spPr bwMode="auto">
          <a:xfrm>
            <a:off x="5334000" y="4114800"/>
            <a:ext cx="1588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47" name="Text Box 34"/>
          <p:cNvSpPr txBox="1">
            <a:spLocks noChangeArrowheads="1"/>
          </p:cNvSpPr>
          <p:nvPr/>
        </p:nvSpPr>
        <p:spPr bwMode="auto">
          <a:xfrm>
            <a:off x="5181600" y="38846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B</a:t>
            </a:r>
          </a:p>
        </p:txBody>
      </p:sp>
      <p:sp>
        <p:nvSpPr>
          <p:cNvPr id="34848" name="Line 35"/>
          <p:cNvSpPr>
            <a:spLocks noChangeShapeType="1"/>
          </p:cNvSpPr>
          <p:nvPr/>
        </p:nvSpPr>
        <p:spPr bwMode="auto">
          <a:xfrm flipH="1">
            <a:off x="4038600" y="3429000"/>
            <a:ext cx="342900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49" name="Text Box 36"/>
          <p:cNvSpPr txBox="1">
            <a:spLocks noChangeArrowheads="1"/>
          </p:cNvSpPr>
          <p:nvPr/>
        </p:nvSpPr>
        <p:spPr bwMode="auto">
          <a:xfrm>
            <a:off x="7434263" y="3276600"/>
            <a:ext cx="1524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>
                <a:solidFill>
                  <a:srgbClr val="FF0000"/>
                </a:solidFill>
              </a:rPr>
              <a:t>Datum Cartográfico</a:t>
            </a:r>
          </a:p>
        </p:txBody>
      </p:sp>
      <p:sp>
        <p:nvSpPr>
          <p:cNvPr id="34850" name="Text Box 37"/>
          <p:cNvSpPr txBox="1">
            <a:spLocks noChangeArrowheads="1"/>
          </p:cNvSpPr>
          <p:nvPr/>
        </p:nvSpPr>
        <p:spPr bwMode="auto">
          <a:xfrm>
            <a:off x="5638800" y="38862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SC</a:t>
            </a:r>
          </a:p>
        </p:txBody>
      </p:sp>
      <p:sp>
        <p:nvSpPr>
          <p:cNvPr id="34851" name="Line 38"/>
          <p:cNvSpPr>
            <a:spLocks noChangeShapeType="1"/>
          </p:cNvSpPr>
          <p:nvPr/>
        </p:nvSpPr>
        <p:spPr bwMode="auto">
          <a:xfrm flipV="1">
            <a:off x="5867400" y="342900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52" name="Line 39"/>
          <p:cNvSpPr>
            <a:spLocks noChangeShapeType="1"/>
          </p:cNvSpPr>
          <p:nvPr/>
        </p:nvSpPr>
        <p:spPr bwMode="auto">
          <a:xfrm>
            <a:off x="5867400" y="4191000"/>
            <a:ext cx="1588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53" name="Line 40"/>
          <p:cNvSpPr>
            <a:spLocks noChangeShapeType="1"/>
          </p:cNvSpPr>
          <p:nvPr/>
        </p:nvSpPr>
        <p:spPr bwMode="auto">
          <a:xfrm flipH="1">
            <a:off x="4038600" y="4800600"/>
            <a:ext cx="34290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54" name="Text Box 41"/>
          <p:cNvSpPr txBox="1">
            <a:spLocks noChangeArrowheads="1"/>
          </p:cNvSpPr>
          <p:nvPr/>
        </p:nvSpPr>
        <p:spPr bwMode="auto">
          <a:xfrm>
            <a:off x="7434263" y="4648200"/>
            <a:ext cx="16764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>
                <a:solidFill>
                  <a:srgbClr val="33CC33"/>
                </a:solidFill>
              </a:rPr>
              <a:t>Elipsoide Ref.</a:t>
            </a:r>
          </a:p>
        </p:txBody>
      </p:sp>
      <p:sp>
        <p:nvSpPr>
          <p:cNvPr id="34855" name="Line 42"/>
          <p:cNvSpPr>
            <a:spLocks noChangeShapeType="1"/>
          </p:cNvSpPr>
          <p:nvPr/>
        </p:nvSpPr>
        <p:spPr bwMode="auto">
          <a:xfrm flipH="1">
            <a:off x="4038600" y="3124200"/>
            <a:ext cx="3429000" cy="0"/>
          </a:xfrm>
          <a:prstGeom prst="line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56" name="Text Box 43"/>
          <p:cNvSpPr txBox="1">
            <a:spLocks noChangeArrowheads="1"/>
          </p:cNvSpPr>
          <p:nvPr/>
        </p:nvSpPr>
        <p:spPr bwMode="auto">
          <a:xfrm>
            <a:off x="7434263" y="2971800"/>
            <a:ext cx="16764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>
                <a:solidFill>
                  <a:schemeClr val="accent4">
                    <a:lumMod val="60000"/>
                    <a:lumOff val="40000"/>
                  </a:schemeClr>
                </a:solidFill>
              </a:rPr>
              <a:t>Geoide Ref.</a:t>
            </a:r>
            <a:r>
              <a:rPr lang="es" sz="1100" b="0" i="0" u="none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s" sz="1100" b="1" i="0" u="none">
                <a:solidFill>
                  <a:schemeClr val="accent4">
                    <a:lumMod val="60000"/>
                    <a:lumOff val="40000"/>
                  </a:schemeClr>
                </a:solidFill>
              </a:rPr>
              <a:t>(MSL)</a:t>
            </a:r>
          </a:p>
        </p:txBody>
      </p:sp>
      <p:sp>
        <p:nvSpPr>
          <p:cNvPr id="34857" name="Line 44"/>
          <p:cNvSpPr>
            <a:spLocks noChangeShapeType="1"/>
          </p:cNvSpPr>
          <p:nvPr/>
        </p:nvSpPr>
        <p:spPr bwMode="auto">
          <a:xfrm>
            <a:off x="4572000" y="1600200"/>
            <a:ext cx="1588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58" name="Line 45"/>
          <p:cNvSpPr>
            <a:spLocks noChangeShapeType="1"/>
          </p:cNvSpPr>
          <p:nvPr/>
        </p:nvSpPr>
        <p:spPr bwMode="auto">
          <a:xfrm>
            <a:off x="4572000" y="41910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59" name="Text Box 46"/>
          <p:cNvSpPr txBox="1">
            <a:spLocks noChangeArrowheads="1"/>
          </p:cNvSpPr>
          <p:nvPr/>
        </p:nvSpPr>
        <p:spPr bwMode="auto">
          <a:xfrm>
            <a:off x="4419600" y="3886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A</a:t>
            </a:r>
          </a:p>
        </p:txBody>
      </p:sp>
      <p:sp>
        <p:nvSpPr>
          <p:cNvPr id="34860" name="Text Box 47"/>
          <p:cNvSpPr txBox="1">
            <a:spLocks noChangeArrowheads="1"/>
          </p:cNvSpPr>
          <p:nvPr/>
        </p:nvSpPr>
        <p:spPr bwMode="auto">
          <a:xfrm>
            <a:off x="4038600" y="26670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T’</a:t>
            </a:r>
          </a:p>
        </p:txBody>
      </p:sp>
      <p:sp>
        <p:nvSpPr>
          <p:cNvPr id="34861" name="Line 48"/>
          <p:cNvSpPr>
            <a:spLocks noChangeShapeType="1"/>
          </p:cNvSpPr>
          <p:nvPr/>
        </p:nvSpPr>
        <p:spPr bwMode="auto">
          <a:xfrm flipV="1">
            <a:off x="4191000" y="2362200"/>
            <a:ext cx="1588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62" name="Line 49"/>
          <p:cNvSpPr>
            <a:spLocks noChangeShapeType="1"/>
          </p:cNvSpPr>
          <p:nvPr/>
        </p:nvSpPr>
        <p:spPr bwMode="auto">
          <a:xfrm>
            <a:off x="4191000" y="297180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63" name="Text Box 50"/>
          <p:cNvSpPr txBox="1">
            <a:spLocks noChangeArrowheads="1"/>
          </p:cNvSpPr>
          <p:nvPr/>
        </p:nvSpPr>
        <p:spPr bwMode="auto">
          <a:xfrm>
            <a:off x="6858000" y="3886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N</a:t>
            </a:r>
          </a:p>
        </p:txBody>
      </p:sp>
      <p:sp>
        <p:nvSpPr>
          <p:cNvPr id="34864" name="Line 51"/>
          <p:cNvSpPr>
            <a:spLocks noChangeShapeType="1"/>
          </p:cNvSpPr>
          <p:nvPr/>
        </p:nvSpPr>
        <p:spPr bwMode="auto">
          <a:xfrm flipV="1">
            <a:off x="7010400" y="3124200"/>
            <a:ext cx="1588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65" name="Line 52"/>
          <p:cNvSpPr>
            <a:spLocks noChangeShapeType="1"/>
          </p:cNvSpPr>
          <p:nvPr/>
        </p:nvSpPr>
        <p:spPr bwMode="auto">
          <a:xfrm>
            <a:off x="7010400" y="41910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66" name="Line 53"/>
          <p:cNvSpPr>
            <a:spLocks noChangeShapeType="1"/>
          </p:cNvSpPr>
          <p:nvPr/>
        </p:nvSpPr>
        <p:spPr bwMode="auto">
          <a:xfrm>
            <a:off x="6553200" y="2971800"/>
            <a:ext cx="1588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67" name="Line 54"/>
          <p:cNvSpPr>
            <a:spLocks noChangeShapeType="1"/>
          </p:cNvSpPr>
          <p:nvPr/>
        </p:nvSpPr>
        <p:spPr bwMode="auto">
          <a:xfrm flipV="1">
            <a:off x="6553200" y="342900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68" name="Line 55"/>
          <p:cNvSpPr>
            <a:spLocks noChangeShapeType="1"/>
          </p:cNvSpPr>
          <p:nvPr/>
        </p:nvSpPr>
        <p:spPr bwMode="auto">
          <a:xfrm>
            <a:off x="6553200" y="41910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4869" name="Text Box 56"/>
          <p:cNvSpPr txBox="1">
            <a:spLocks noChangeArrowheads="1"/>
          </p:cNvSpPr>
          <p:nvPr/>
        </p:nvSpPr>
        <p:spPr bwMode="auto">
          <a:xfrm>
            <a:off x="6324600" y="38862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N-K</a:t>
            </a:r>
          </a:p>
        </p:txBody>
      </p:sp>
      <p:sp>
        <p:nvSpPr>
          <p:cNvPr id="34870" name="Text Box 57"/>
          <p:cNvSpPr txBox="1">
            <a:spLocks noChangeArrowheads="1"/>
          </p:cNvSpPr>
          <p:nvPr/>
        </p:nvSpPr>
        <p:spPr bwMode="auto">
          <a:xfrm>
            <a:off x="6400800" y="3124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K</a:t>
            </a:r>
          </a:p>
        </p:txBody>
      </p:sp>
      <p:sp>
        <p:nvSpPr>
          <p:cNvPr id="127034" name="Rectangle 58"/>
          <p:cNvSpPr>
            <a:spLocks noChangeArrowheads="1"/>
          </p:cNvSpPr>
          <p:nvPr/>
        </p:nvSpPr>
        <p:spPr bwMode="auto">
          <a:xfrm>
            <a:off x="0" y="1524000"/>
            <a:ext cx="2971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es" sz="16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4872" name="Rectangle 59"/>
          <p:cNvSpPr>
            <a:spLocks noChangeArrowheads="1"/>
          </p:cNvSpPr>
          <p:nvPr/>
        </p:nvSpPr>
        <p:spPr bwMode="auto">
          <a:xfrm>
            <a:off x="204789" y="1094512"/>
            <a:ext cx="422116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Altura del Elipsoide WGS-84 Sobre el Datum Cartográfico: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= K – N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Altura del Elipsoide WGS-84 Sobre la Línea de Agua: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= - A – H - D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Altura de la Línea de Agua Sobre el Datum Cartográfico: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T’ = K – N + A + H + D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Corrección de Marea HYPACK: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 = N – K – A – H - D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Sondaje Cartográfico: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CS = B + D + T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CS = B + N – K – A - H</a:t>
            </a:r>
          </a:p>
          <a:p>
            <a:pPr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lang="es" altLang="en-US" sz="1800" b="0" dirty="0">
              <a:solidFill>
                <a:srgbClr val="53565A"/>
              </a:solidFill>
            </a:endParaRPr>
          </a:p>
          <a:p>
            <a:pPr marL="0" indent="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endParaRPr lang="es" altLang="en-US" sz="1600" b="0" dirty="0">
              <a:solidFill>
                <a:srgbClr val="53565A"/>
              </a:solidFill>
            </a:endParaRPr>
          </a:p>
        </p:txBody>
      </p:sp>
      <p:sp>
        <p:nvSpPr>
          <p:cNvPr id="34873" name="TextBox 56"/>
          <p:cNvSpPr txBox="1">
            <a:spLocks noChangeArrowheads="1"/>
          </p:cNvSpPr>
          <p:nvPr/>
        </p:nvSpPr>
        <p:spPr bwMode="auto">
          <a:xfrm>
            <a:off x="0" y="6172200"/>
            <a:ext cx="7434263" cy="685800"/>
          </a:xfrm>
          <a:prstGeom prst="rect">
            <a:avLst/>
          </a:prstGeom>
          <a:solidFill>
            <a:srgbClr val="FFCCCC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marL="342900" indent="-342900"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s" b="0" i="0" u="none" dirty="0">
                <a:solidFill>
                  <a:srgbClr val="53565A"/>
                </a:solidFill>
              </a:rPr>
              <a:t>Nota:  El Calado Dinámico se cancela en la fórmula para Sondaje Cartográfico.</a:t>
            </a:r>
          </a:p>
          <a:p>
            <a:pPr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s" sz="1050" b="0" i="0" u="none" dirty="0">
                <a:solidFill>
                  <a:srgbClr val="53565A"/>
                </a:solidFill>
              </a:rPr>
              <a:t>Usted solo necesita medir el Calado Dinámico si desea que su Marea RTK sea equivalente a su Corrección de Marea normal.</a:t>
            </a:r>
            <a:endParaRPr lang="es" altLang="en-US" sz="900" b="0" dirty="0">
              <a:solidFill>
                <a:srgbClr val="535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4317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59"/>
          <p:cNvSpPr>
            <a:spLocks noChangeArrowheads="1"/>
          </p:cNvSpPr>
          <p:nvPr/>
        </p:nvSpPr>
        <p:spPr bwMode="auto">
          <a:xfrm>
            <a:off x="152400" y="1075765"/>
            <a:ext cx="38100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Altura del Elipsoide WGS-84 Sobre el Datum Cartográfico: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= K – N = 2 – (-8) = 10.0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Altura del Elipsoide WGS-84 Sobre la Línea de Agua: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= - A – H - D 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= -(-2) –(-4) - 0.5 = 5.5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Altura de la Línea de Agua Sobre el Datum Cartográfico: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= K – N + A + H + D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= 2 –(-8) + (-2) + (-4) + .5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= 4.5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Corrección de Marea HYPACK: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 = N – K – A – H - D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= -8 – 2 –(-2) – (-4) - .5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= -4.5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Sondaje Cartográfico: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SC = B + D + T = 21.0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SC = B – K + N – A – H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= 25 – 2 + (-8) – (-2) – (-4) = 21.0</a:t>
            </a:r>
            <a:endParaRPr lang="es" altLang="en-US" sz="16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3581400" y="838200"/>
            <a:ext cx="5562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0" i="0" u="none"/>
              <a:t> </a:t>
            </a:r>
          </a:p>
        </p:txBody>
      </p:sp>
      <p:sp>
        <p:nvSpPr>
          <p:cNvPr id="35844" name="Rectangle 60"/>
          <p:cNvSpPr>
            <a:spLocks noGrp="1" noRot="1" noChangeArrowheads="1"/>
          </p:cNvSpPr>
          <p:nvPr>
            <p:ph type="title"/>
          </p:nvPr>
        </p:nvSpPr>
        <p:spPr>
          <a:xfrm>
            <a:off x="228600" y="-1587"/>
            <a:ext cx="7967663" cy="990600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Mareas RTK:  Ejemplo</a:t>
            </a:r>
          </a:p>
        </p:txBody>
      </p:sp>
      <p:sp>
        <p:nvSpPr>
          <p:cNvPr id="35845" name="Line 7"/>
          <p:cNvSpPr>
            <a:spLocks noChangeShapeType="1"/>
          </p:cNvSpPr>
          <p:nvPr/>
        </p:nvSpPr>
        <p:spPr bwMode="auto">
          <a:xfrm>
            <a:off x="48768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46" name="Line 8"/>
          <p:cNvSpPr>
            <a:spLocks noChangeShapeType="1"/>
          </p:cNvSpPr>
          <p:nvPr/>
        </p:nvSpPr>
        <p:spPr bwMode="auto">
          <a:xfrm>
            <a:off x="50292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47" name="Line 9"/>
          <p:cNvSpPr>
            <a:spLocks noChangeShapeType="1"/>
          </p:cNvSpPr>
          <p:nvPr/>
        </p:nvSpPr>
        <p:spPr bwMode="auto">
          <a:xfrm flipV="1">
            <a:off x="56388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48" name="Line 10"/>
          <p:cNvSpPr>
            <a:spLocks noChangeShapeType="1"/>
          </p:cNvSpPr>
          <p:nvPr/>
        </p:nvSpPr>
        <p:spPr bwMode="auto">
          <a:xfrm flipV="1">
            <a:off x="62484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49" name="Line 11"/>
          <p:cNvSpPr>
            <a:spLocks noChangeShapeType="1"/>
          </p:cNvSpPr>
          <p:nvPr/>
        </p:nvSpPr>
        <p:spPr bwMode="auto">
          <a:xfrm flipH="1">
            <a:off x="4876800" y="2286000"/>
            <a:ext cx="1524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50" name="Line 12"/>
          <p:cNvSpPr>
            <a:spLocks noChangeShapeType="1"/>
          </p:cNvSpPr>
          <p:nvPr/>
        </p:nvSpPr>
        <p:spPr bwMode="auto">
          <a:xfrm flipV="1">
            <a:off x="51054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51" name="Line 13"/>
          <p:cNvSpPr>
            <a:spLocks noChangeShapeType="1"/>
          </p:cNvSpPr>
          <p:nvPr/>
        </p:nvSpPr>
        <p:spPr bwMode="auto">
          <a:xfrm>
            <a:off x="5181600" y="1828800"/>
            <a:ext cx="914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52" name="Line 14"/>
          <p:cNvSpPr>
            <a:spLocks noChangeShapeType="1"/>
          </p:cNvSpPr>
          <p:nvPr/>
        </p:nvSpPr>
        <p:spPr bwMode="auto">
          <a:xfrm>
            <a:off x="60960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53" name="Line 15"/>
          <p:cNvSpPr>
            <a:spLocks noChangeShapeType="1"/>
          </p:cNvSpPr>
          <p:nvPr/>
        </p:nvSpPr>
        <p:spPr bwMode="auto">
          <a:xfrm flipH="1">
            <a:off x="4648200" y="25908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54" name="Line 16"/>
          <p:cNvSpPr>
            <a:spLocks noChangeShapeType="1"/>
          </p:cNvSpPr>
          <p:nvPr/>
        </p:nvSpPr>
        <p:spPr bwMode="auto">
          <a:xfrm>
            <a:off x="5715000" y="25908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55" name="Line 17"/>
          <p:cNvSpPr>
            <a:spLocks noChangeShapeType="1"/>
          </p:cNvSpPr>
          <p:nvPr/>
        </p:nvSpPr>
        <p:spPr bwMode="auto">
          <a:xfrm>
            <a:off x="3657600" y="2362200"/>
            <a:ext cx="3808413" cy="158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56" name="Text Box 18"/>
          <p:cNvSpPr txBox="1">
            <a:spLocks noChangeArrowheads="1"/>
          </p:cNvSpPr>
          <p:nvPr/>
        </p:nvSpPr>
        <p:spPr bwMode="auto">
          <a:xfrm>
            <a:off x="7434263" y="2209800"/>
            <a:ext cx="1524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>
                <a:solidFill>
                  <a:srgbClr val="00B0F0"/>
                </a:solidFill>
              </a:rPr>
              <a:t>Línea de Agua</a:t>
            </a:r>
          </a:p>
        </p:txBody>
      </p:sp>
      <p:sp>
        <p:nvSpPr>
          <p:cNvPr id="35857" name="Text Box 19"/>
          <p:cNvSpPr txBox="1">
            <a:spLocks noChangeArrowheads="1"/>
          </p:cNvSpPr>
          <p:nvPr/>
        </p:nvSpPr>
        <p:spPr bwMode="auto">
          <a:xfrm>
            <a:off x="7434263" y="2438400"/>
            <a:ext cx="1676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/>
              <a:t>Ref. Estática de la Embarcación</a:t>
            </a:r>
          </a:p>
        </p:txBody>
      </p:sp>
      <p:sp>
        <p:nvSpPr>
          <p:cNvPr id="35858" name="Line 20"/>
          <p:cNvSpPr>
            <a:spLocks noChangeShapeType="1"/>
          </p:cNvSpPr>
          <p:nvPr/>
        </p:nvSpPr>
        <p:spPr bwMode="auto">
          <a:xfrm>
            <a:off x="6781800" y="2133600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59" name="Line 21"/>
          <p:cNvSpPr>
            <a:spLocks noChangeShapeType="1"/>
          </p:cNvSpPr>
          <p:nvPr/>
        </p:nvSpPr>
        <p:spPr bwMode="auto">
          <a:xfrm flipV="1">
            <a:off x="6781800" y="2590800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60" name="Text Box 22"/>
          <p:cNvSpPr txBox="1">
            <a:spLocks noChangeArrowheads="1"/>
          </p:cNvSpPr>
          <p:nvPr/>
        </p:nvSpPr>
        <p:spPr bwMode="auto">
          <a:xfrm>
            <a:off x="6629400" y="1828800"/>
            <a:ext cx="1143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D = 0.5</a:t>
            </a:r>
          </a:p>
        </p:txBody>
      </p:sp>
      <p:sp>
        <p:nvSpPr>
          <p:cNvPr id="35861" name="Oval 23"/>
          <p:cNvSpPr>
            <a:spLocks noChangeArrowheads="1"/>
          </p:cNvSpPr>
          <p:nvPr/>
        </p:nvSpPr>
        <p:spPr bwMode="auto">
          <a:xfrm>
            <a:off x="5181600" y="1524000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5862" name="Line 24"/>
          <p:cNvSpPr>
            <a:spLocks noChangeShapeType="1"/>
          </p:cNvSpPr>
          <p:nvPr/>
        </p:nvSpPr>
        <p:spPr bwMode="auto">
          <a:xfrm>
            <a:off x="5303838" y="1600200"/>
            <a:ext cx="1587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63" name="Line 25"/>
          <p:cNvSpPr>
            <a:spLocks noChangeShapeType="1"/>
          </p:cNvSpPr>
          <p:nvPr/>
        </p:nvSpPr>
        <p:spPr bwMode="auto">
          <a:xfrm flipH="1" flipV="1">
            <a:off x="3733800" y="16002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64" name="Line 26"/>
          <p:cNvSpPr>
            <a:spLocks noChangeShapeType="1"/>
          </p:cNvSpPr>
          <p:nvPr/>
        </p:nvSpPr>
        <p:spPr bwMode="auto">
          <a:xfrm flipV="1">
            <a:off x="4800600" y="1600200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65" name="Line 27"/>
          <p:cNvSpPr>
            <a:spLocks noChangeShapeType="1"/>
          </p:cNvSpPr>
          <p:nvPr/>
        </p:nvSpPr>
        <p:spPr bwMode="auto">
          <a:xfrm>
            <a:off x="4800600" y="213360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66" name="Text Box 28"/>
          <p:cNvSpPr txBox="1">
            <a:spLocks noChangeArrowheads="1"/>
          </p:cNvSpPr>
          <p:nvPr/>
        </p:nvSpPr>
        <p:spPr bwMode="auto">
          <a:xfrm>
            <a:off x="4648200" y="1828800"/>
            <a:ext cx="914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H = -4.0</a:t>
            </a:r>
          </a:p>
        </p:txBody>
      </p:sp>
      <p:sp>
        <p:nvSpPr>
          <p:cNvPr id="35867" name="Line 29"/>
          <p:cNvSpPr>
            <a:spLocks noChangeShapeType="1"/>
          </p:cNvSpPr>
          <p:nvPr/>
        </p:nvSpPr>
        <p:spPr bwMode="auto">
          <a:xfrm>
            <a:off x="4038600" y="5867400"/>
            <a:ext cx="3429000" cy="1588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68" name="Text Box 30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FF9900"/>
                </a:solidFill>
              </a:rPr>
              <a:t>Fondo</a:t>
            </a:r>
          </a:p>
        </p:txBody>
      </p:sp>
      <p:sp>
        <p:nvSpPr>
          <p:cNvPr id="35869" name="Rectangle 31"/>
          <p:cNvSpPr>
            <a:spLocks noChangeArrowheads="1"/>
          </p:cNvSpPr>
          <p:nvPr/>
        </p:nvSpPr>
        <p:spPr bwMode="auto">
          <a:xfrm>
            <a:off x="5257800" y="2819400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5870" name="Line 32"/>
          <p:cNvSpPr>
            <a:spLocks noChangeShapeType="1"/>
          </p:cNvSpPr>
          <p:nvPr/>
        </p:nvSpPr>
        <p:spPr bwMode="auto">
          <a:xfrm flipV="1">
            <a:off x="5334000" y="2590800"/>
            <a:ext cx="1588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71" name="Line 33"/>
          <p:cNvSpPr>
            <a:spLocks noChangeShapeType="1"/>
          </p:cNvSpPr>
          <p:nvPr/>
        </p:nvSpPr>
        <p:spPr bwMode="auto">
          <a:xfrm>
            <a:off x="5334000" y="4114800"/>
            <a:ext cx="1588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72" name="Text Box 34"/>
          <p:cNvSpPr txBox="1">
            <a:spLocks noChangeArrowheads="1"/>
          </p:cNvSpPr>
          <p:nvPr/>
        </p:nvSpPr>
        <p:spPr bwMode="auto">
          <a:xfrm>
            <a:off x="4800600" y="3886200"/>
            <a:ext cx="1066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B = 25.0</a:t>
            </a:r>
          </a:p>
        </p:txBody>
      </p:sp>
      <p:sp>
        <p:nvSpPr>
          <p:cNvPr id="35873" name="Line 35"/>
          <p:cNvSpPr>
            <a:spLocks noChangeShapeType="1"/>
          </p:cNvSpPr>
          <p:nvPr/>
        </p:nvSpPr>
        <p:spPr bwMode="auto">
          <a:xfrm flipH="1">
            <a:off x="3886200" y="3429000"/>
            <a:ext cx="358140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74" name="Text Box 36"/>
          <p:cNvSpPr txBox="1">
            <a:spLocks noChangeArrowheads="1"/>
          </p:cNvSpPr>
          <p:nvPr/>
        </p:nvSpPr>
        <p:spPr bwMode="auto">
          <a:xfrm>
            <a:off x="7434263" y="3276600"/>
            <a:ext cx="1524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>
                <a:solidFill>
                  <a:srgbClr val="FF0000"/>
                </a:solidFill>
              </a:rPr>
              <a:t>Datum Cartográfico</a:t>
            </a:r>
          </a:p>
        </p:txBody>
      </p:sp>
      <p:sp>
        <p:nvSpPr>
          <p:cNvPr id="35875" name="Text Box 37"/>
          <p:cNvSpPr txBox="1">
            <a:spLocks noChangeArrowheads="1"/>
          </p:cNvSpPr>
          <p:nvPr/>
        </p:nvSpPr>
        <p:spPr bwMode="auto">
          <a:xfrm>
            <a:off x="5638800" y="3886200"/>
            <a:ext cx="1219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SC= 21.0</a:t>
            </a:r>
          </a:p>
        </p:txBody>
      </p:sp>
      <p:sp>
        <p:nvSpPr>
          <p:cNvPr id="35876" name="Line 38"/>
          <p:cNvSpPr>
            <a:spLocks noChangeShapeType="1"/>
          </p:cNvSpPr>
          <p:nvPr/>
        </p:nvSpPr>
        <p:spPr bwMode="auto">
          <a:xfrm flipV="1">
            <a:off x="5867400" y="342900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77" name="Line 39"/>
          <p:cNvSpPr>
            <a:spLocks noChangeShapeType="1"/>
          </p:cNvSpPr>
          <p:nvPr/>
        </p:nvSpPr>
        <p:spPr bwMode="auto">
          <a:xfrm>
            <a:off x="5867400" y="4191000"/>
            <a:ext cx="1588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78" name="Line 40"/>
          <p:cNvSpPr>
            <a:spLocks noChangeShapeType="1"/>
          </p:cNvSpPr>
          <p:nvPr/>
        </p:nvSpPr>
        <p:spPr bwMode="auto">
          <a:xfrm flipH="1">
            <a:off x="3733800" y="1219200"/>
            <a:ext cx="38100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79" name="Text Box 41"/>
          <p:cNvSpPr txBox="1">
            <a:spLocks noChangeArrowheads="1"/>
          </p:cNvSpPr>
          <p:nvPr/>
        </p:nvSpPr>
        <p:spPr bwMode="auto">
          <a:xfrm>
            <a:off x="7620000" y="1066800"/>
            <a:ext cx="16764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>
                <a:solidFill>
                  <a:srgbClr val="33CC33"/>
                </a:solidFill>
              </a:rPr>
              <a:t>Elipsoide Ref.</a:t>
            </a:r>
          </a:p>
        </p:txBody>
      </p:sp>
      <p:sp>
        <p:nvSpPr>
          <p:cNvPr id="35880" name="Line 42"/>
          <p:cNvSpPr>
            <a:spLocks noChangeShapeType="1"/>
          </p:cNvSpPr>
          <p:nvPr/>
        </p:nvSpPr>
        <p:spPr bwMode="auto">
          <a:xfrm flipH="1">
            <a:off x="4038600" y="3124200"/>
            <a:ext cx="3429000" cy="0"/>
          </a:xfrm>
          <a:prstGeom prst="line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81" name="Text Box 43"/>
          <p:cNvSpPr txBox="1">
            <a:spLocks noChangeArrowheads="1"/>
          </p:cNvSpPr>
          <p:nvPr/>
        </p:nvSpPr>
        <p:spPr bwMode="auto">
          <a:xfrm>
            <a:off x="7434263" y="2971800"/>
            <a:ext cx="16764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100" b="1" i="0" u="none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Geoide Ref.</a:t>
            </a:r>
            <a:r>
              <a:rPr lang="es" sz="1100" b="0" i="0" u="none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s" sz="1100" b="1" i="0" u="none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(MSL)</a:t>
            </a:r>
          </a:p>
        </p:txBody>
      </p:sp>
      <p:sp>
        <p:nvSpPr>
          <p:cNvPr id="35882" name="Line 44"/>
          <p:cNvSpPr>
            <a:spLocks noChangeShapeType="1"/>
          </p:cNvSpPr>
          <p:nvPr/>
        </p:nvSpPr>
        <p:spPr bwMode="auto">
          <a:xfrm>
            <a:off x="3886200" y="1600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83" name="Line 45"/>
          <p:cNvSpPr>
            <a:spLocks noChangeShapeType="1"/>
          </p:cNvSpPr>
          <p:nvPr/>
        </p:nvSpPr>
        <p:spPr bwMode="auto">
          <a:xfrm>
            <a:off x="3886200" y="838200"/>
            <a:ext cx="1588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84" name="Text Box 46"/>
          <p:cNvSpPr txBox="1">
            <a:spLocks noChangeArrowheads="1"/>
          </p:cNvSpPr>
          <p:nvPr/>
        </p:nvSpPr>
        <p:spPr bwMode="auto">
          <a:xfrm>
            <a:off x="3733800" y="1219200"/>
            <a:ext cx="914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A = -2.0</a:t>
            </a:r>
          </a:p>
        </p:txBody>
      </p:sp>
      <p:sp>
        <p:nvSpPr>
          <p:cNvPr id="35885" name="Text Box 47"/>
          <p:cNvSpPr txBox="1">
            <a:spLocks noChangeArrowheads="1"/>
          </p:cNvSpPr>
          <p:nvPr/>
        </p:nvSpPr>
        <p:spPr bwMode="auto">
          <a:xfrm>
            <a:off x="4038600" y="2667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T</a:t>
            </a:r>
          </a:p>
        </p:txBody>
      </p:sp>
      <p:sp>
        <p:nvSpPr>
          <p:cNvPr id="35886" name="Line 48"/>
          <p:cNvSpPr>
            <a:spLocks noChangeShapeType="1"/>
          </p:cNvSpPr>
          <p:nvPr/>
        </p:nvSpPr>
        <p:spPr bwMode="auto">
          <a:xfrm flipV="1">
            <a:off x="4191000" y="2362200"/>
            <a:ext cx="1588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87" name="Line 49"/>
          <p:cNvSpPr>
            <a:spLocks noChangeShapeType="1"/>
          </p:cNvSpPr>
          <p:nvPr/>
        </p:nvSpPr>
        <p:spPr bwMode="auto">
          <a:xfrm>
            <a:off x="4191000" y="297180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88" name="Text Box 50"/>
          <p:cNvSpPr txBox="1">
            <a:spLocks noChangeArrowheads="1"/>
          </p:cNvSpPr>
          <p:nvPr/>
        </p:nvSpPr>
        <p:spPr bwMode="auto">
          <a:xfrm>
            <a:off x="6096000" y="1447800"/>
            <a:ext cx="1066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N = --8.0</a:t>
            </a:r>
          </a:p>
        </p:txBody>
      </p:sp>
      <p:sp>
        <p:nvSpPr>
          <p:cNvPr id="35889" name="Line 51"/>
          <p:cNvSpPr>
            <a:spLocks noChangeShapeType="1"/>
          </p:cNvSpPr>
          <p:nvPr/>
        </p:nvSpPr>
        <p:spPr bwMode="auto">
          <a:xfrm flipV="1">
            <a:off x="6553200" y="1219200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90" name="Line 52"/>
          <p:cNvSpPr>
            <a:spLocks noChangeShapeType="1"/>
          </p:cNvSpPr>
          <p:nvPr/>
        </p:nvSpPr>
        <p:spPr bwMode="auto">
          <a:xfrm>
            <a:off x="6553200" y="1828800"/>
            <a:ext cx="1588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91" name="Line 53"/>
          <p:cNvSpPr>
            <a:spLocks noChangeShapeType="1"/>
          </p:cNvSpPr>
          <p:nvPr/>
        </p:nvSpPr>
        <p:spPr bwMode="auto">
          <a:xfrm>
            <a:off x="6553200" y="2971800"/>
            <a:ext cx="1588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5892" name="Text Box 57"/>
          <p:cNvSpPr txBox="1">
            <a:spLocks noChangeArrowheads="1"/>
          </p:cNvSpPr>
          <p:nvPr/>
        </p:nvSpPr>
        <p:spPr bwMode="auto">
          <a:xfrm>
            <a:off x="5867400" y="3124200"/>
            <a:ext cx="838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/>
              <a:t>K = 2.0</a:t>
            </a:r>
          </a:p>
        </p:txBody>
      </p:sp>
      <p:sp>
        <p:nvSpPr>
          <p:cNvPr id="127034" name="Rectangle 58"/>
          <p:cNvSpPr>
            <a:spLocks noChangeArrowheads="1"/>
          </p:cNvSpPr>
          <p:nvPr/>
        </p:nvSpPr>
        <p:spPr bwMode="auto">
          <a:xfrm>
            <a:off x="-2133600" y="1524000"/>
            <a:ext cx="2971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es" sz="16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7704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7577" y="152400"/>
            <a:ext cx="8686800" cy="685800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Opciones de Configuración MAREAS RTK</a:t>
            </a:r>
          </a:p>
        </p:txBody>
      </p:sp>
      <p:pic>
        <p:nvPicPr>
          <p:cNvPr id="36867" name="Picture 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1976"/>
            <a:ext cx="9144000" cy="1873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418066"/>
              </p:ext>
            </p:extLst>
          </p:nvPr>
        </p:nvGraphicFramePr>
        <p:xfrm>
          <a:off x="0" y="2889250"/>
          <a:ext cx="9144000" cy="3968752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28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194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87752">
                <a:tc>
                  <a:txBody>
                    <a:bodyPr/>
                    <a:lstStyle/>
                    <a:p>
                      <a:pPr algn="ctr" rtl="0"/>
                      <a:r>
                        <a:rPr lang="es" sz="1200" b="0" i="0" u="none" dirty="0">
                          <a:solidFill>
                            <a:schemeClr val="bg1"/>
                          </a:solidFill>
                        </a:rPr>
                        <a:t>Método</a:t>
                      </a:r>
                    </a:p>
                  </a:txBody>
                  <a:tcPr marT="45727" marB="45727" anchor="ctr">
                    <a:solidFill>
                      <a:srgbClr val="0091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s" sz="1200" b="0" i="0" u="none">
                          <a:solidFill>
                            <a:schemeClr val="bg1"/>
                          </a:solidFill>
                        </a:rPr>
                        <a:t>N (Altura Geoide)</a:t>
                      </a:r>
                    </a:p>
                  </a:txBody>
                  <a:tcPr marT="45727" marB="45727" anchor="ctr">
                    <a:solidFill>
                      <a:srgbClr val="0091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s" sz="1200" b="0" i="0" u="none">
                          <a:solidFill>
                            <a:schemeClr val="bg1"/>
                          </a:solidFill>
                        </a:rPr>
                        <a:t>K</a:t>
                      </a:r>
                      <a:r>
                        <a:rPr lang="es" sz="1100" b="0" i="0" u="none">
                          <a:solidFill>
                            <a:schemeClr val="bg1"/>
                          </a:solidFill>
                        </a:rPr>
                        <a:t> (Separación Geoide-Datum Cartográfico)</a:t>
                      </a:r>
                      <a:endParaRPr lang="es" sz="1200" dirty="0">
                        <a:solidFill>
                          <a:schemeClr val="bg1"/>
                        </a:solidFill>
                      </a:endParaRPr>
                    </a:p>
                  </a:txBody>
                  <a:tcPr marT="45727" marB="45727" anchor="ctr">
                    <a:solidFill>
                      <a:srgbClr val="0091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s" sz="1200" b="0" i="0" u="none">
                          <a:solidFill>
                            <a:schemeClr val="bg1"/>
                          </a:solidFill>
                        </a:rPr>
                        <a:t>Notas</a:t>
                      </a:r>
                    </a:p>
                  </a:txBody>
                  <a:tcPr marT="45727" marB="45727" anchor="ctr">
                    <a:solidFill>
                      <a:srgbClr val="0091B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96200">
                <a:tc>
                  <a:txBody>
                    <a:bodyPr/>
                    <a:lstStyle/>
                    <a:p>
                      <a:pPr algn="l" rtl="0"/>
                      <a:r>
                        <a:rPr lang="es" sz="1200" b="1" i="0" u="none">
                          <a:solidFill>
                            <a:srgbClr val="53565A"/>
                          </a:solidFill>
                        </a:rPr>
                        <a:t>(K-N) desde Archivo KTD</a:t>
                      </a:r>
                      <a:endParaRPr lang="es" sz="1200" b="1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/>
                      <a:r>
                        <a:rPr lang="es" sz="1200" b="0" i="0" u="none">
                          <a:solidFill>
                            <a:srgbClr val="53565A"/>
                          </a:solidFill>
                        </a:rPr>
                        <a:t>Un Archivo KTD es creado conteniendo valores K-N y es especificado en PARAMETROS GEODESICOS.</a:t>
                      </a: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</a:rPr>
                        <a:t>Archivo Geoidal no es usado.</a:t>
                      </a:r>
                    </a:p>
                    <a:p>
                      <a:pPr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</a:rPr>
                        <a:t>Areas grandes con una Separación Variable</a:t>
                      </a: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96200">
                <a:tc>
                  <a:txBody>
                    <a:bodyPr/>
                    <a:lstStyle/>
                    <a:p>
                      <a:pPr algn="l" rtl="0"/>
                      <a:r>
                        <a:rPr lang="es" sz="1200" b="1" i="0" u="none">
                          <a:solidFill>
                            <a:srgbClr val="53565A"/>
                          </a:solidFill>
                        </a:rPr>
                        <a:t>N desde el Modelo Geoidal,</a:t>
                      </a:r>
                    </a:p>
                    <a:p>
                      <a:pPr algn="l" rtl="0"/>
                      <a:r>
                        <a:rPr lang="es" sz="1200" b="1" i="0" u="none">
                          <a:solidFill>
                            <a:srgbClr val="53565A"/>
                          </a:solidFill>
                        </a:rPr>
                        <a:t>K desde el Archivo KTD</a:t>
                      </a: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s" sz="1200" b="0" i="0" u="none">
                          <a:solidFill>
                            <a:srgbClr val="53565A"/>
                          </a:solidFill>
                        </a:rPr>
                        <a:t> Modelo Geoidal Seleccionado en PARAMS GEODESICOS.</a:t>
                      </a:r>
                      <a:endParaRPr lang="es" sz="120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s" sz="1200" b="0" i="0" u="none">
                          <a:solidFill>
                            <a:srgbClr val="53565A"/>
                          </a:solidFill>
                        </a:rPr>
                        <a:t>Archivo KTD contiene valores K</a:t>
                      </a: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</a:rPr>
                        <a:t>Areas Grandes donde Separación entre CD y Geoide son pequeñas.</a:t>
                      </a:r>
                      <a:endParaRPr lang="es" sz="110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6200">
                <a:tc>
                  <a:txBody>
                    <a:bodyPr/>
                    <a:lstStyle/>
                    <a:p>
                      <a:pPr algn="l" rtl="0"/>
                      <a:r>
                        <a:rPr lang="es" sz="1200" b="1" i="0" u="none" dirty="0">
                          <a:solidFill>
                            <a:srgbClr val="53565A"/>
                          </a:solidFill>
                        </a:rPr>
                        <a:t>N desde el Modelo Geoidal,</a:t>
                      </a:r>
                    </a:p>
                    <a:p>
                      <a:pPr algn="l" rtl="0"/>
                      <a:r>
                        <a:rPr lang="es" sz="1200" b="1" i="0" u="none" dirty="0">
                          <a:solidFill>
                            <a:srgbClr val="53565A"/>
                          </a:solidFill>
                        </a:rPr>
                        <a:t>K desde VDatum</a:t>
                      </a:r>
                      <a:r>
                        <a:rPr lang="es" sz="1200" b="0" i="0" u="none" dirty="0">
                          <a:solidFill>
                            <a:srgbClr val="53565A"/>
                          </a:solidFill>
                        </a:rPr>
                        <a:t> </a:t>
                      </a:r>
                      <a:endParaRPr lang="es" sz="1200" b="1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" sz="1200" b="0" i="0" u="none">
                          <a:solidFill>
                            <a:srgbClr val="53565A"/>
                          </a:solidFill>
                        </a:rPr>
                        <a:t> Modelo Geoidal Seleccionado en PARAMS GEODESICOS.</a:t>
                      </a:r>
                      <a:endParaRPr lang="es" sz="120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s" sz="1200" b="0" i="0" u="none">
                          <a:solidFill>
                            <a:srgbClr val="53565A"/>
                          </a:solidFill>
                        </a:rPr>
                        <a:t>Valores K vienen desde VDATUM</a:t>
                      </a: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</a:rPr>
                        <a:t>Costa USA, partes de Francia.  Seleccione Zona y CD en PARAMS GEODESICOS.</a:t>
                      </a:r>
                      <a:endParaRPr lang="es" sz="110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96200">
                <a:tc>
                  <a:txBody>
                    <a:bodyPr/>
                    <a:lstStyle/>
                    <a:p>
                      <a:pPr algn="l" rtl="0"/>
                      <a:r>
                        <a:rPr lang="es" sz="1200" b="1" i="0" u="none">
                          <a:solidFill>
                            <a:srgbClr val="53565A"/>
                          </a:solidFill>
                        </a:rPr>
                        <a:t>N desde el Modelo Geoidal,</a:t>
                      </a:r>
                      <a:r>
                        <a:rPr lang="es" sz="1200" b="0" i="0" u="none">
                          <a:solidFill>
                            <a:srgbClr val="53565A"/>
                          </a:solidFill>
                        </a:rPr>
                        <a:t> </a:t>
                      </a:r>
                    </a:p>
                    <a:p>
                      <a:pPr algn="l" rtl="0"/>
                      <a:r>
                        <a:rPr lang="es" sz="1200" b="1" i="0" u="none">
                          <a:solidFill>
                            <a:srgbClr val="53565A"/>
                          </a:solidFill>
                        </a:rPr>
                        <a:t>K desde valor dado por el usuario</a:t>
                      </a: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" sz="1200" b="0" i="0" u="none">
                          <a:solidFill>
                            <a:srgbClr val="53565A"/>
                          </a:solidFill>
                        </a:rPr>
                        <a:t> Modelo Geoidal Seleccionado en PARAMS GEODESICOS.</a:t>
                      </a:r>
                      <a:endParaRPr lang="es" sz="120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s" sz="1200" b="0" i="0" u="none">
                          <a:solidFill>
                            <a:srgbClr val="53565A"/>
                          </a:solidFill>
                        </a:rPr>
                        <a:t>Valor K Entrado en </a:t>
                      </a:r>
                      <a:r>
                        <a:rPr lang="es" sz="1100" b="0" i="0" u="none">
                          <a:solidFill>
                            <a:srgbClr val="53565A"/>
                          </a:solidFill>
                        </a:rPr>
                        <a:t>PARAMS GEODESICOS</a:t>
                      </a:r>
                      <a:r>
                        <a:rPr lang="es" sz="1200" b="0" i="0" u="none">
                          <a:solidFill>
                            <a:srgbClr val="53565A"/>
                          </a:solidFill>
                        </a:rPr>
                        <a:t>.</a:t>
                      </a:r>
                      <a:endParaRPr lang="es" sz="120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</a:rPr>
                        <a:t>Separación entre CD y Elipsoide es una Constante.</a:t>
                      </a:r>
                      <a:endParaRPr lang="es" sz="110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96200">
                <a:tc>
                  <a:txBody>
                    <a:bodyPr/>
                    <a:lstStyle/>
                    <a:p>
                      <a:pPr algn="l" rtl="0"/>
                      <a:r>
                        <a:rPr lang="es" sz="1200" b="1" i="0" u="none">
                          <a:solidFill>
                            <a:srgbClr val="53565A"/>
                          </a:solidFill>
                        </a:rPr>
                        <a:t>(K – N) desde Valor del Usuario</a:t>
                      </a:r>
                      <a:endParaRPr lang="es" sz="1200" b="1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/>
                      <a:r>
                        <a:rPr lang="es" sz="1200" b="0" i="0" u="none">
                          <a:solidFill>
                            <a:srgbClr val="53565A"/>
                          </a:solidFill>
                        </a:rPr>
                        <a:t>Manualmente Entre Altura del Elipsoide WGS-84 Sobre el CD en PARAMETROS GEODESICOS.</a:t>
                      </a:r>
                      <a:endParaRPr lang="es" sz="120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s" sz="1100" b="0" i="0" u="none" dirty="0">
                          <a:solidFill>
                            <a:srgbClr val="53565A"/>
                          </a:solidFill>
                        </a:rPr>
                        <a:t>Separación entre CD y Elipsoide es una Constante.</a:t>
                      </a:r>
                      <a:endParaRPr lang="es" sz="110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8481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1"/>
          <p:cNvSpPr>
            <a:spLocks noGrp="1" noRot="1" noChangeArrowheads="1"/>
          </p:cNvSpPr>
          <p:nvPr>
            <p:ph type="title"/>
          </p:nvPr>
        </p:nvSpPr>
        <p:spPr>
          <a:xfrm>
            <a:off x="228600" y="38100"/>
            <a:ext cx="8915400" cy="1066800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Mareas RTK:  (K – N) desde Archivo KTD</a:t>
            </a:r>
            <a:endParaRPr lang="es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5181600" y="1371600"/>
            <a:ext cx="3962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>
            <a:off x="56388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7893" name="Line 5"/>
          <p:cNvSpPr>
            <a:spLocks noChangeShapeType="1"/>
          </p:cNvSpPr>
          <p:nvPr/>
        </p:nvSpPr>
        <p:spPr bwMode="auto">
          <a:xfrm>
            <a:off x="57912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7894" name="Line 6"/>
          <p:cNvSpPr>
            <a:spLocks noChangeShapeType="1"/>
          </p:cNvSpPr>
          <p:nvPr/>
        </p:nvSpPr>
        <p:spPr bwMode="auto">
          <a:xfrm flipV="1">
            <a:off x="64008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7895" name="Line 7"/>
          <p:cNvSpPr>
            <a:spLocks noChangeShapeType="1"/>
          </p:cNvSpPr>
          <p:nvPr/>
        </p:nvSpPr>
        <p:spPr bwMode="auto">
          <a:xfrm flipV="1">
            <a:off x="70104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7896" name="Line 8"/>
          <p:cNvSpPr>
            <a:spLocks noChangeShapeType="1"/>
          </p:cNvSpPr>
          <p:nvPr/>
        </p:nvSpPr>
        <p:spPr bwMode="auto">
          <a:xfrm flipH="1">
            <a:off x="5638800" y="2286000"/>
            <a:ext cx="1524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7897" name="Line 9"/>
          <p:cNvSpPr>
            <a:spLocks noChangeShapeType="1"/>
          </p:cNvSpPr>
          <p:nvPr/>
        </p:nvSpPr>
        <p:spPr bwMode="auto">
          <a:xfrm flipV="1">
            <a:off x="58674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7898" name="Line 10"/>
          <p:cNvSpPr>
            <a:spLocks noChangeShapeType="1"/>
          </p:cNvSpPr>
          <p:nvPr/>
        </p:nvSpPr>
        <p:spPr bwMode="auto">
          <a:xfrm>
            <a:off x="5943600" y="1828800"/>
            <a:ext cx="914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7899" name="Line 11"/>
          <p:cNvSpPr>
            <a:spLocks noChangeShapeType="1"/>
          </p:cNvSpPr>
          <p:nvPr/>
        </p:nvSpPr>
        <p:spPr bwMode="auto">
          <a:xfrm>
            <a:off x="68580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7900" name="Line 14"/>
          <p:cNvSpPr>
            <a:spLocks noChangeShapeType="1"/>
          </p:cNvSpPr>
          <p:nvPr/>
        </p:nvSpPr>
        <p:spPr bwMode="auto">
          <a:xfrm>
            <a:off x="5334000" y="2362200"/>
            <a:ext cx="2057400" cy="0"/>
          </a:xfrm>
          <a:prstGeom prst="line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7901" name="Text Box 15"/>
          <p:cNvSpPr txBox="1">
            <a:spLocks noChangeArrowheads="1"/>
          </p:cNvSpPr>
          <p:nvPr/>
        </p:nvSpPr>
        <p:spPr bwMode="auto">
          <a:xfrm>
            <a:off x="7434263" y="22098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Línea de Agua</a:t>
            </a:r>
          </a:p>
        </p:txBody>
      </p:sp>
      <p:sp>
        <p:nvSpPr>
          <p:cNvPr id="37902" name="Oval 20"/>
          <p:cNvSpPr>
            <a:spLocks noChangeArrowheads="1"/>
          </p:cNvSpPr>
          <p:nvPr/>
        </p:nvSpPr>
        <p:spPr bwMode="auto">
          <a:xfrm>
            <a:off x="5943600" y="1524000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7903" name="Line 21"/>
          <p:cNvSpPr>
            <a:spLocks noChangeShapeType="1"/>
          </p:cNvSpPr>
          <p:nvPr/>
        </p:nvSpPr>
        <p:spPr bwMode="auto">
          <a:xfrm>
            <a:off x="6065838" y="1600200"/>
            <a:ext cx="1587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7904" name="Line 26"/>
          <p:cNvSpPr>
            <a:spLocks noChangeShapeType="1"/>
          </p:cNvSpPr>
          <p:nvPr/>
        </p:nvSpPr>
        <p:spPr bwMode="auto">
          <a:xfrm>
            <a:off x="5486400" y="5867400"/>
            <a:ext cx="1981200" cy="1588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7905" name="Text Box 27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FF9900"/>
                </a:solidFill>
              </a:rPr>
              <a:t>Fondo</a:t>
            </a:r>
          </a:p>
        </p:txBody>
      </p:sp>
      <p:sp>
        <p:nvSpPr>
          <p:cNvPr id="37906" name="Rectangle 28"/>
          <p:cNvSpPr>
            <a:spLocks noChangeArrowheads="1"/>
          </p:cNvSpPr>
          <p:nvPr/>
        </p:nvSpPr>
        <p:spPr bwMode="auto">
          <a:xfrm>
            <a:off x="6019800" y="2819400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7907" name="Line 32"/>
          <p:cNvSpPr>
            <a:spLocks noChangeShapeType="1"/>
          </p:cNvSpPr>
          <p:nvPr/>
        </p:nvSpPr>
        <p:spPr bwMode="auto">
          <a:xfrm flipH="1">
            <a:off x="6172200" y="3429000"/>
            <a:ext cx="12954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7908" name="Text Box 33"/>
          <p:cNvSpPr txBox="1">
            <a:spLocks noChangeArrowheads="1"/>
          </p:cNvSpPr>
          <p:nvPr/>
        </p:nvSpPr>
        <p:spPr bwMode="auto">
          <a:xfrm>
            <a:off x="7620000" y="3276600"/>
            <a:ext cx="13382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FF0000"/>
                </a:solidFill>
              </a:rPr>
              <a:t>Datum Cartográfico</a:t>
            </a:r>
          </a:p>
        </p:txBody>
      </p:sp>
      <p:sp>
        <p:nvSpPr>
          <p:cNvPr id="37909" name="Line 37"/>
          <p:cNvSpPr>
            <a:spLocks noChangeShapeType="1"/>
          </p:cNvSpPr>
          <p:nvPr/>
        </p:nvSpPr>
        <p:spPr bwMode="auto">
          <a:xfrm flipH="1">
            <a:off x="5410200" y="4800600"/>
            <a:ext cx="20574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7910" name="Text Box 38"/>
          <p:cNvSpPr txBox="1">
            <a:spLocks noChangeArrowheads="1"/>
          </p:cNvSpPr>
          <p:nvPr/>
        </p:nvSpPr>
        <p:spPr bwMode="auto">
          <a:xfrm>
            <a:off x="7467600" y="46482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33CC33"/>
                </a:solidFill>
              </a:rPr>
              <a:t>Elipsoide Ref.</a:t>
            </a:r>
          </a:p>
        </p:txBody>
      </p:sp>
      <p:sp>
        <p:nvSpPr>
          <p:cNvPr id="128055" name="Rectangle 55"/>
          <p:cNvSpPr>
            <a:spLocks noChangeArrowheads="1"/>
          </p:cNvSpPr>
          <p:nvPr/>
        </p:nvSpPr>
        <p:spPr bwMode="auto">
          <a:xfrm>
            <a:off x="0" y="1524000"/>
            <a:ext cx="2971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es" sz="16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7912" name="Rectangle 56"/>
          <p:cNvSpPr>
            <a:spLocks noChangeArrowheads="1"/>
          </p:cNvSpPr>
          <p:nvPr/>
        </p:nvSpPr>
        <p:spPr bwMode="auto">
          <a:xfrm>
            <a:off x="152399" y="1510553"/>
            <a:ext cx="50292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Altura del Elipsoide WGS-84 Sobre el Datum Cartográfico: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K - N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Cree un Archivo KTD que contenga valores K-N reticulados a través de su área de levantamiento.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En PARAMETROS GEODESICOS: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el (K-N) desde Archivo KTD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Entre el nombre de su Archivo KTD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En HYPACK EQUIPO: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Asegúrese que la opción ‘Marea’ este activa.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Verifique los ‘Parámetros’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Pruébelo cerca a un punto de control vertical!</a:t>
            </a:r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5715000" y="2971800"/>
            <a:ext cx="17526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14" name="TextBox 54"/>
          <p:cNvSpPr txBox="1">
            <a:spLocks noChangeArrowheads="1"/>
          </p:cNvSpPr>
          <p:nvPr/>
        </p:nvSpPr>
        <p:spPr bwMode="auto">
          <a:xfrm>
            <a:off x="7620000" y="28194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1" i="0" u="none">
                <a:solidFill>
                  <a:srgbClr val="00B0F0"/>
                </a:solidFill>
              </a:rPr>
              <a:t>Geoide</a:t>
            </a:r>
          </a:p>
        </p:txBody>
      </p:sp>
      <p:cxnSp>
        <p:nvCxnSpPr>
          <p:cNvPr id="57" name="Straight Arrow Connector 56"/>
          <p:cNvCxnSpPr>
            <a:stCxn id="37894" idx="0"/>
          </p:cNvCxnSpPr>
          <p:nvPr/>
        </p:nvCxnSpPr>
        <p:spPr>
          <a:xfrm>
            <a:off x="6400800" y="2971800"/>
            <a:ext cx="0" cy="457200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16" name="TextBox 57"/>
          <p:cNvSpPr txBox="1">
            <a:spLocks noChangeArrowheads="1"/>
          </p:cNvSpPr>
          <p:nvPr/>
        </p:nvSpPr>
        <p:spPr bwMode="auto">
          <a:xfrm>
            <a:off x="6477000" y="3048000"/>
            <a:ext cx="68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1" i="0" u="none"/>
              <a:t>K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5791200" y="2971800"/>
            <a:ext cx="0" cy="1828800"/>
          </a:xfrm>
          <a:prstGeom prst="straightConnector1">
            <a:avLst/>
          </a:prstGeom>
          <a:ln w="63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18" name="TextBox 60"/>
          <p:cNvSpPr txBox="1">
            <a:spLocks noChangeArrowheads="1"/>
          </p:cNvSpPr>
          <p:nvPr/>
        </p:nvSpPr>
        <p:spPr bwMode="auto">
          <a:xfrm>
            <a:off x="5867400" y="3962400"/>
            <a:ext cx="68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1" i="0" u="none"/>
              <a:t>N</a:t>
            </a:r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6858000" y="3429000"/>
            <a:ext cx="0" cy="1371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20" name="TextBox 63"/>
          <p:cNvSpPr txBox="1">
            <a:spLocks noChangeArrowheads="1"/>
          </p:cNvSpPr>
          <p:nvPr/>
        </p:nvSpPr>
        <p:spPr bwMode="auto">
          <a:xfrm>
            <a:off x="6934200" y="3962400"/>
            <a:ext cx="1828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1" i="0" u="none"/>
              <a:t>N – K en Archivo KTD</a:t>
            </a:r>
          </a:p>
        </p:txBody>
      </p:sp>
    </p:spTree>
    <p:extLst>
      <p:ext uri="{BB962C8B-B14F-4D97-AF65-F5344CB8AC3E}">
        <p14:creationId xmlns:p14="http://schemas.microsoft.com/office/powerpoint/2010/main" val="32320674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67553" y="16669"/>
            <a:ext cx="7815263" cy="973138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Haciendo un Archivo KTD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>
          <a:xfrm>
            <a:off x="336178" y="1397747"/>
            <a:ext cx="5836023" cy="4343400"/>
          </a:xfrm>
        </p:spPr>
        <p:txBody>
          <a:bodyPr rtlCol="0">
            <a:normAutofit/>
          </a:bodyPr>
          <a:lstStyle/>
          <a:p>
            <a:pPr marL="342900" indent="-342900" algn="l" rtl="0" eaLnBrk="1" fontAlgn="auto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Usado si la separación entre las capas no es una constante y ud. no esta usando VDatum.</a:t>
            </a:r>
          </a:p>
          <a:p>
            <a:pPr marL="342900" indent="-342900" algn="l" rtl="0" eaLnBrk="1" fontAlgn="auto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endParaRPr lang="e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 eaLnBrk="1" fontAlgn="auto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Archivo KTD contiene</a:t>
            </a:r>
          </a:p>
          <a:p>
            <a:pPr marL="845820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ClrTx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Valores K - N </a:t>
            </a:r>
          </a:p>
          <a:p>
            <a:pPr marL="982980" lvl="2" indent="-342900" algn="l" rtl="0">
              <a:spcAft>
                <a:spcPts val="0"/>
              </a:spcAf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= Altura del Elipsoide Sobre el Datum Cartográfico.</a:t>
            </a:r>
          </a:p>
          <a:p>
            <a:pPr marL="982980" lvl="2" indent="-342900" algn="l" rtl="0">
              <a:spcAft>
                <a:spcPts val="0"/>
              </a:spcAf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Usado si No hay Archivo Geoidal en uso.</a:t>
            </a:r>
          </a:p>
          <a:p>
            <a:pPr marL="845820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ClrTx/>
              <a:defRPr/>
            </a:pPr>
            <a:endParaRPr lang="e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45820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ClrTx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Valores K</a:t>
            </a:r>
          </a:p>
          <a:p>
            <a:pPr marL="982980" lvl="2" indent="-342900" algn="l" rtl="0">
              <a:spcAft>
                <a:spcPts val="0"/>
              </a:spcAf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Altura del Geoide Sobre el Datum Cartográfico</a:t>
            </a:r>
          </a:p>
          <a:p>
            <a:pPr marL="982980" lvl="2" indent="-342900" algn="l" rtl="0">
              <a:spcAft>
                <a:spcPts val="0"/>
              </a:spcAf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Usado si hay un Archivo Geoidal está en uso.</a:t>
            </a:r>
          </a:p>
        </p:txBody>
      </p:sp>
      <p:pic>
        <p:nvPicPr>
          <p:cNvPr id="44036" name="Picture 4" descr="Map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1" y="1594596"/>
            <a:ext cx="2595563" cy="199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5" descr="KTD Map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964" y="3891709"/>
            <a:ext cx="2590800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6369425" y="3542738"/>
            <a:ext cx="3352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0" i="0" u="none">
                <a:solidFill>
                  <a:srgbClr val="53565A"/>
                </a:solidFill>
              </a:rPr>
              <a:t>Cuadrícula KTD:  nodos 2 x 2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6436659" y="5907089"/>
            <a:ext cx="3352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0" i="0" u="none">
                <a:solidFill>
                  <a:srgbClr val="53565A"/>
                </a:solidFill>
              </a:rPr>
              <a:t>Cuadrícula KTD:  nodos 5 x 3</a:t>
            </a:r>
          </a:p>
        </p:txBody>
      </p:sp>
    </p:spTree>
    <p:extLst>
      <p:ext uri="{BB962C8B-B14F-4D97-AF65-F5344CB8AC3E}">
        <p14:creationId xmlns:p14="http://schemas.microsoft.com/office/powerpoint/2010/main" val="33065667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1"/>
            <a:ext cx="8686800" cy="990600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Determinando (N - K) en un Punto</a:t>
            </a:r>
          </a:p>
        </p:txBody>
      </p:sp>
      <p:pic>
        <p:nvPicPr>
          <p:cNvPr id="45059" name="Picture 3" descr="29_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97075"/>
            <a:ext cx="4343400" cy="3749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304800" y="1287463"/>
            <a:ext cx="4038600" cy="4370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Instale su Antena GPS RTK proxima a un punto de control Vertical establecido.</a:t>
            </a:r>
          </a:p>
          <a:p>
            <a:pPr algn="l" rtl="0" eaLnBrk="1" hangingPunct="1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Observe:</a:t>
            </a:r>
          </a:p>
          <a:p>
            <a:pPr algn="l" rtl="0" eaLnBrk="1" hangingPunct="1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 = Altura de la Antena Sobre la Línea de Agua</a:t>
            </a:r>
          </a:p>
          <a:p>
            <a:pPr algn="l" rtl="0" eaLnBrk="1" hangingPunct="1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= Altura de la Antena RTK Sobre el Elipsoide de Referencia.</a:t>
            </a:r>
          </a:p>
          <a:p>
            <a:pPr algn="l" rtl="0" eaLnBrk="1" hangingPunct="1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T1 =Corrección de Marea Observada</a:t>
            </a:r>
          </a:p>
          <a:p>
            <a:pPr algn="l" rtl="0" eaLnBrk="1" hangingPunct="1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Desde nuestra Fórmula:</a:t>
            </a:r>
          </a:p>
          <a:p>
            <a:pPr lvl="1" algn="l" rtl="0" eaLnBrk="1" hangingPunct="1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T1 = -H –A –K +N - D</a:t>
            </a:r>
          </a:p>
          <a:p>
            <a:pPr lvl="1" algn="l" rtl="0" eaLnBrk="1" hangingPunct="1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-2.5 = -(-4.0) – 7.1 – K + N - 0</a:t>
            </a:r>
          </a:p>
          <a:p>
            <a:pPr lvl="1" algn="l" rtl="0" eaLnBrk="1" hangingPunct="1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 - N = -0.6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0" y="6172200"/>
            <a:ext cx="7239000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Note que en esta prueba, no podemos separar el valor de N y K. Solo podríamos hacer eso si tuviesemos información desde el Modelo Geoidal sobre N.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4953000" y="2743200"/>
            <a:ext cx="762000" cy="2444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000" b="1" i="0" u="none">
                <a:solidFill>
                  <a:srgbClr val="000000"/>
                </a:solidFill>
              </a:rPr>
              <a:t>H = -4.0</a:t>
            </a:r>
          </a:p>
        </p:txBody>
      </p:sp>
    </p:spTree>
    <p:extLst>
      <p:ext uri="{BB962C8B-B14F-4D97-AF65-F5344CB8AC3E}">
        <p14:creationId xmlns:p14="http://schemas.microsoft.com/office/powerpoint/2010/main" val="39883419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7224" y="116599"/>
            <a:ext cx="6477000" cy="838200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Creando un Archivo KTD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1844" y="1200710"/>
            <a:ext cx="3302000" cy="5343525"/>
          </a:xfrm>
        </p:spPr>
        <p:txBody>
          <a:bodyPr>
            <a:normAutofit lnSpcReduction="10000"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Vaya a PREPARACION - EDITORES - Editor Marea KTD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Entre número de divisiones cuadrícula X y Y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Entre los valores Min X y Min Y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Entre valores de separación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Salve archivo *.ktd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Habilitelo en Parámetros Geodésicos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NOTA: Puede también crear un Archivo KTD en Modelo TIN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844" y="1692532"/>
            <a:ext cx="5068681" cy="2412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22068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66700" y="98612"/>
            <a:ext cx="6477000" cy="838200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Mostrando un Archivo KTD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60400" y="5791200"/>
            <a:ext cx="6979540" cy="857250"/>
          </a:xfrm>
        </p:spPr>
        <p:txBody>
          <a:bodyPr>
            <a:normAutofit/>
          </a:bodyPr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s" b="0" i="0" u="none" dirty="0">
                <a:solidFill>
                  <a:srgbClr val="53565A"/>
                </a:solidFill>
              </a:rPr>
              <a:t>Habilite Archivo KTD en Ventana Ppal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s" b="0" i="0" u="none" dirty="0">
                <a:solidFill>
                  <a:srgbClr val="53565A"/>
                </a:solidFill>
              </a:rPr>
              <a:t>Cambie círculo color en CONFIGURACIONES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456091"/>
            <a:ext cx="7559488" cy="406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04698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1"/>
          <p:cNvSpPr>
            <a:spLocks noGrp="1" noRot="1" noChangeArrowheads="1"/>
          </p:cNvSpPr>
          <p:nvPr>
            <p:ph type="title"/>
          </p:nvPr>
        </p:nvSpPr>
        <p:spPr>
          <a:xfrm>
            <a:off x="113586" y="38893"/>
            <a:ext cx="9213477" cy="989013"/>
          </a:xfrm>
        </p:spPr>
        <p:txBody>
          <a:bodyPr/>
          <a:lstStyle/>
          <a:p>
            <a:pPr marL="53975" algn="l" rtl="0" eaLnBrk="1" hangingPunct="1"/>
            <a:r>
              <a:rPr lang="es" b="0" i="0" u="none" dirty="0">
                <a:latin typeface="Arial" pitchFamily="34" charset="0"/>
                <a:cs typeface="Arial" pitchFamily="34" charset="0"/>
              </a:rPr>
              <a:t>Mareas RTK:  N desde el Modelo Geoidal, K desde KTD</a:t>
            </a:r>
            <a:endParaRPr lang="es" alt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915" name="Rectangle 2"/>
          <p:cNvSpPr>
            <a:spLocks noChangeArrowheads="1"/>
          </p:cNvSpPr>
          <p:nvPr/>
        </p:nvSpPr>
        <p:spPr bwMode="auto">
          <a:xfrm>
            <a:off x="5181600" y="990600"/>
            <a:ext cx="39624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8916" name="Line 4"/>
          <p:cNvSpPr>
            <a:spLocks noChangeShapeType="1"/>
          </p:cNvSpPr>
          <p:nvPr/>
        </p:nvSpPr>
        <p:spPr bwMode="auto">
          <a:xfrm>
            <a:off x="56388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17" name="Line 5"/>
          <p:cNvSpPr>
            <a:spLocks noChangeShapeType="1"/>
          </p:cNvSpPr>
          <p:nvPr/>
        </p:nvSpPr>
        <p:spPr bwMode="auto">
          <a:xfrm>
            <a:off x="57912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18" name="Line 6"/>
          <p:cNvSpPr>
            <a:spLocks noChangeShapeType="1"/>
          </p:cNvSpPr>
          <p:nvPr/>
        </p:nvSpPr>
        <p:spPr bwMode="auto">
          <a:xfrm flipV="1">
            <a:off x="64008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19" name="Line 7"/>
          <p:cNvSpPr>
            <a:spLocks noChangeShapeType="1"/>
          </p:cNvSpPr>
          <p:nvPr/>
        </p:nvSpPr>
        <p:spPr bwMode="auto">
          <a:xfrm flipV="1">
            <a:off x="70104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20" name="Line 8"/>
          <p:cNvSpPr>
            <a:spLocks noChangeShapeType="1"/>
          </p:cNvSpPr>
          <p:nvPr/>
        </p:nvSpPr>
        <p:spPr bwMode="auto">
          <a:xfrm flipH="1">
            <a:off x="5638800" y="2286000"/>
            <a:ext cx="1524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21" name="Line 9"/>
          <p:cNvSpPr>
            <a:spLocks noChangeShapeType="1"/>
          </p:cNvSpPr>
          <p:nvPr/>
        </p:nvSpPr>
        <p:spPr bwMode="auto">
          <a:xfrm flipV="1">
            <a:off x="58674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22" name="Line 10"/>
          <p:cNvSpPr>
            <a:spLocks noChangeShapeType="1"/>
          </p:cNvSpPr>
          <p:nvPr/>
        </p:nvSpPr>
        <p:spPr bwMode="auto">
          <a:xfrm>
            <a:off x="5943600" y="1828800"/>
            <a:ext cx="914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23" name="Line 11"/>
          <p:cNvSpPr>
            <a:spLocks noChangeShapeType="1"/>
          </p:cNvSpPr>
          <p:nvPr/>
        </p:nvSpPr>
        <p:spPr bwMode="auto">
          <a:xfrm>
            <a:off x="68580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24" name="Line 14"/>
          <p:cNvSpPr>
            <a:spLocks noChangeShapeType="1"/>
          </p:cNvSpPr>
          <p:nvPr/>
        </p:nvSpPr>
        <p:spPr bwMode="auto">
          <a:xfrm>
            <a:off x="5334000" y="2362200"/>
            <a:ext cx="2057400" cy="0"/>
          </a:xfrm>
          <a:prstGeom prst="line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25" name="Text Box 15"/>
          <p:cNvSpPr txBox="1">
            <a:spLocks noChangeArrowheads="1"/>
          </p:cNvSpPr>
          <p:nvPr/>
        </p:nvSpPr>
        <p:spPr bwMode="auto">
          <a:xfrm>
            <a:off x="7434263" y="22098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Línea de Agua</a:t>
            </a:r>
          </a:p>
        </p:txBody>
      </p:sp>
      <p:sp>
        <p:nvSpPr>
          <p:cNvPr id="38926" name="Oval 20"/>
          <p:cNvSpPr>
            <a:spLocks noChangeArrowheads="1"/>
          </p:cNvSpPr>
          <p:nvPr/>
        </p:nvSpPr>
        <p:spPr bwMode="auto">
          <a:xfrm>
            <a:off x="5943600" y="1524000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8927" name="Line 21"/>
          <p:cNvSpPr>
            <a:spLocks noChangeShapeType="1"/>
          </p:cNvSpPr>
          <p:nvPr/>
        </p:nvSpPr>
        <p:spPr bwMode="auto">
          <a:xfrm>
            <a:off x="6065838" y="1600200"/>
            <a:ext cx="1587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28" name="Line 26"/>
          <p:cNvSpPr>
            <a:spLocks noChangeShapeType="1"/>
          </p:cNvSpPr>
          <p:nvPr/>
        </p:nvSpPr>
        <p:spPr bwMode="auto">
          <a:xfrm>
            <a:off x="5486400" y="5867400"/>
            <a:ext cx="1981200" cy="1588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29" name="Text Box 27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FF9900"/>
                </a:solidFill>
              </a:rPr>
              <a:t>Fondo</a:t>
            </a:r>
          </a:p>
        </p:txBody>
      </p:sp>
      <p:sp>
        <p:nvSpPr>
          <p:cNvPr id="38930" name="Rectangle 28"/>
          <p:cNvSpPr>
            <a:spLocks noChangeArrowheads="1"/>
          </p:cNvSpPr>
          <p:nvPr/>
        </p:nvSpPr>
        <p:spPr bwMode="auto">
          <a:xfrm>
            <a:off x="6019800" y="2819400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8931" name="Line 32"/>
          <p:cNvSpPr>
            <a:spLocks noChangeShapeType="1"/>
          </p:cNvSpPr>
          <p:nvPr/>
        </p:nvSpPr>
        <p:spPr bwMode="auto">
          <a:xfrm flipH="1">
            <a:off x="6172200" y="3429000"/>
            <a:ext cx="12954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32" name="Text Box 33"/>
          <p:cNvSpPr txBox="1">
            <a:spLocks noChangeArrowheads="1"/>
          </p:cNvSpPr>
          <p:nvPr/>
        </p:nvSpPr>
        <p:spPr bwMode="auto">
          <a:xfrm>
            <a:off x="7620000" y="3276600"/>
            <a:ext cx="1338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200" b="1" i="0" u="none" dirty="0">
                <a:solidFill>
                  <a:srgbClr val="FF0000"/>
                </a:solidFill>
              </a:rPr>
              <a:t>Datum Cartográfico</a:t>
            </a:r>
          </a:p>
        </p:txBody>
      </p:sp>
      <p:sp>
        <p:nvSpPr>
          <p:cNvPr id="38933" name="Line 37"/>
          <p:cNvSpPr>
            <a:spLocks noChangeShapeType="1"/>
          </p:cNvSpPr>
          <p:nvPr/>
        </p:nvSpPr>
        <p:spPr bwMode="auto">
          <a:xfrm flipH="1">
            <a:off x="5410200" y="4800600"/>
            <a:ext cx="20574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34" name="Text Box 38"/>
          <p:cNvSpPr txBox="1">
            <a:spLocks noChangeArrowheads="1"/>
          </p:cNvSpPr>
          <p:nvPr/>
        </p:nvSpPr>
        <p:spPr bwMode="auto">
          <a:xfrm>
            <a:off x="7467600" y="4648200"/>
            <a:ext cx="16764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200" b="1" i="0" u="none">
                <a:solidFill>
                  <a:srgbClr val="33CC33"/>
                </a:solidFill>
              </a:rPr>
              <a:t>Elipsoide Ref.</a:t>
            </a:r>
          </a:p>
        </p:txBody>
      </p:sp>
      <p:sp>
        <p:nvSpPr>
          <p:cNvPr id="128055" name="Rectangle 55"/>
          <p:cNvSpPr>
            <a:spLocks noChangeArrowheads="1"/>
          </p:cNvSpPr>
          <p:nvPr/>
        </p:nvSpPr>
        <p:spPr bwMode="auto">
          <a:xfrm>
            <a:off x="0" y="1524000"/>
            <a:ext cx="2971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es" sz="16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8936" name="Rectangle 56"/>
          <p:cNvSpPr>
            <a:spLocks noChangeArrowheads="1"/>
          </p:cNvSpPr>
          <p:nvPr/>
        </p:nvSpPr>
        <p:spPr bwMode="auto">
          <a:xfrm>
            <a:off x="190500" y="1333500"/>
            <a:ext cx="51816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rgbClr val="53565A"/>
                </a:solidFill>
              </a:rPr>
              <a:t>Altura del Elipsoide WGS-84 Sobre el Datum Cartográfico: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53565A"/>
                </a:solidFill>
              </a:rPr>
              <a:t>K - N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rgbClr val="53565A"/>
                </a:solidFill>
              </a:rPr>
              <a:t>Cree un Archivo KTD que contenga valores K reticulados a través de su área de levantamiento.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rgbClr val="53565A"/>
                </a:solidFill>
              </a:rPr>
              <a:t>En PARAMETROS GEODESICOS: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53565A"/>
                </a:solidFill>
              </a:rPr>
              <a:t>Seleccione Método “N desde el Modelo Geoidal, K desde Archivo KTD”.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53565A"/>
                </a:solidFill>
              </a:rPr>
              <a:t>Seleccione su Archivo Geoidal.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53565A"/>
                </a:solidFill>
              </a:rPr>
              <a:t>Entre el nombre de su Archivo KTD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53565A"/>
                </a:solidFill>
              </a:rPr>
              <a:t>En HYPACK EQUIPO: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53565A"/>
                </a:solidFill>
              </a:rPr>
              <a:t>Asegúrese que la opción ‘Marea’ este activa.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53565A"/>
                </a:solidFill>
              </a:rPr>
              <a:t>Verifique los ‘Parámetros’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53565A"/>
                </a:solidFill>
              </a:rPr>
              <a:t>Pruébelo cerca a un punto de control vertical!</a:t>
            </a:r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5715000" y="2971800"/>
            <a:ext cx="17526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38" name="TextBox 54"/>
          <p:cNvSpPr txBox="1">
            <a:spLocks noChangeArrowheads="1"/>
          </p:cNvSpPr>
          <p:nvPr/>
        </p:nvSpPr>
        <p:spPr bwMode="auto">
          <a:xfrm>
            <a:off x="7620000" y="2819400"/>
            <a:ext cx="1143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200" b="1" i="0" u="none">
                <a:solidFill>
                  <a:srgbClr val="00B0F0"/>
                </a:solidFill>
              </a:rPr>
              <a:t>Geoide</a:t>
            </a:r>
          </a:p>
        </p:txBody>
      </p:sp>
      <p:cxnSp>
        <p:nvCxnSpPr>
          <p:cNvPr id="57" name="Straight Arrow Connector 56"/>
          <p:cNvCxnSpPr>
            <a:stCxn id="38918" idx="0"/>
          </p:cNvCxnSpPr>
          <p:nvPr/>
        </p:nvCxnSpPr>
        <p:spPr>
          <a:xfrm>
            <a:off x="6400800" y="2971800"/>
            <a:ext cx="0" cy="457200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40" name="TextBox 57"/>
          <p:cNvSpPr txBox="1">
            <a:spLocks noChangeArrowheads="1"/>
          </p:cNvSpPr>
          <p:nvPr/>
        </p:nvSpPr>
        <p:spPr bwMode="auto">
          <a:xfrm>
            <a:off x="6476999" y="3048000"/>
            <a:ext cx="18722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200" b="1" i="0" u="none" dirty="0"/>
              <a:t>K:</a:t>
            </a:r>
            <a:r>
              <a:rPr lang="es" sz="1200" b="0" i="0" u="none" dirty="0"/>
              <a:t> </a:t>
            </a:r>
            <a:r>
              <a:rPr lang="es" sz="1200" b="1" i="0" u="none" dirty="0"/>
              <a:t>Desde Archivo KTD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5791200" y="2971800"/>
            <a:ext cx="0" cy="1828800"/>
          </a:xfrm>
          <a:prstGeom prst="straightConnector1">
            <a:avLst/>
          </a:prstGeom>
          <a:ln w="63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42" name="TextBox 60"/>
          <p:cNvSpPr txBox="1">
            <a:spLocks noChangeArrowheads="1"/>
          </p:cNvSpPr>
          <p:nvPr/>
        </p:nvSpPr>
        <p:spPr bwMode="auto">
          <a:xfrm>
            <a:off x="5867399" y="3962400"/>
            <a:ext cx="26527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200" b="1" i="0" u="none" dirty="0"/>
              <a:t>N:</a:t>
            </a:r>
            <a:r>
              <a:rPr lang="es" sz="1200" b="0" i="0" u="none" dirty="0"/>
              <a:t> </a:t>
            </a:r>
            <a:r>
              <a:rPr lang="es" sz="1200" b="1" i="0" u="none" dirty="0"/>
              <a:t>Desde el Modelo </a:t>
            </a:r>
            <a:r>
              <a:rPr lang="es" sz="1200" b="1" i="0" u="none" dirty="0" smtClean="0"/>
              <a:t>Geoidal</a:t>
            </a:r>
            <a:endParaRPr lang="es" sz="1200" b="1" i="0" u="none" dirty="0"/>
          </a:p>
        </p:txBody>
      </p:sp>
    </p:spTree>
    <p:extLst>
      <p:ext uri="{BB962C8B-B14F-4D97-AF65-F5344CB8AC3E}">
        <p14:creationId xmlns:p14="http://schemas.microsoft.com/office/powerpoint/2010/main" val="30304831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1"/>
          <p:cNvSpPr>
            <a:spLocks noGrp="1" noRot="1" noChangeArrowheads="1"/>
          </p:cNvSpPr>
          <p:nvPr>
            <p:ph type="title"/>
          </p:nvPr>
        </p:nvSpPr>
        <p:spPr>
          <a:xfrm>
            <a:off x="228600" y="23999"/>
            <a:ext cx="8915400" cy="989013"/>
          </a:xfrm>
        </p:spPr>
        <p:txBody>
          <a:bodyPr/>
          <a:lstStyle/>
          <a:p>
            <a:pPr marL="53975" algn="l" rtl="0" eaLnBrk="1" hangingPunct="1"/>
            <a:r>
              <a:rPr lang="es" b="0" i="0" u="none" dirty="0">
                <a:latin typeface="Arial" pitchFamily="34" charset="0"/>
                <a:cs typeface="Arial" pitchFamily="34" charset="0"/>
              </a:rPr>
              <a:t>Mareas RTK:  N desde el Modelo Geoidal, K desde el Usuario</a:t>
            </a:r>
            <a:endParaRPr lang="es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63" name="Rectangle 2"/>
          <p:cNvSpPr>
            <a:spLocks noChangeArrowheads="1"/>
          </p:cNvSpPr>
          <p:nvPr/>
        </p:nvSpPr>
        <p:spPr bwMode="auto">
          <a:xfrm>
            <a:off x="5181600" y="1371600"/>
            <a:ext cx="3962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40964" name="Line 4"/>
          <p:cNvSpPr>
            <a:spLocks noChangeShapeType="1"/>
          </p:cNvSpPr>
          <p:nvPr/>
        </p:nvSpPr>
        <p:spPr bwMode="auto">
          <a:xfrm>
            <a:off x="56388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0965" name="Line 5"/>
          <p:cNvSpPr>
            <a:spLocks noChangeShapeType="1"/>
          </p:cNvSpPr>
          <p:nvPr/>
        </p:nvSpPr>
        <p:spPr bwMode="auto">
          <a:xfrm>
            <a:off x="57912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0966" name="Line 6"/>
          <p:cNvSpPr>
            <a:spLocks noChangeShapeType="1"/>
          </p:cNvSpPr>
          <p:nvPr/>
        </p:nvSpPr>
        <p:spPr bwMode="auto">
          <a:xfrm flipV="1">
            <a:off x="64008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0967" name="Line 7"/>
          <p:cNvSpPr>
            <a:spLocks noChangeShapeType="1"/>
          </p:cNvSpPr>
          <p:nvPr/>
        </p:nvSpPr>
        <p:spPr bwMode="auto">
          <a:xfrm flipV="1">
            <a:off x="70104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0968" name="Line 8"/>
          <p:cNvSpPr>
            <a:spLocks noChangeShapeType="1"/>
          </p:cNvSpPr>
          <p:nvPr/>
        </p:nvSpPr>
        <p:spPr bwMode="auto">
          <a:xfrm flipH="1">
            <a:off x="5638800" y="2286000"/>
            <a:ext cx="1524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0969" name="Line 9"/>
          <p:cNvSpPr>
            <a:spLocks noChangeShapeType="1"/>
          </p:cNvSpPr>
          <p:nvPr/>
        </p:nvSpPr>
        <p:spPr bwMode="auto">
          <a:xfrm flipV="1">
            <a:off x="58674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0970" name="Line 10"/>
          <p:cNvSpPr>
            <a:spLocks noChangeShapeType="1"/>
          </p:cNvSpPr>
          <p:nvPr/>
        </p:nvSpPr>
        <p:spPr bwMode="auto">
          <a:xfrm>
            <a:off x="5943600" y="1828800"/>
            <a:ext cx="914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68580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0972" name="Line 14"/>
          <p:cNvSpPr>
            <a:spLocks noChangeShapeType="1"/>
          </p:cNvSpPr>
          <p:nvPr/>
        </p:nvSpPr>
        <p:spPr bwMode="auto">
          <a:xfrm>
            <a:off x="5334000" y="2362200"/>
            <a:ext cx="2057400" cy="0"/>
          </a:xfrm>
          <a:prstGeom prst="line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0973" name="Text Box 15"/>
          <p:cNvSpPr txBox="1">
            <a:spLocks noChangeArrowheads="1"/>
          </p:cNvSpPr>
          <p:nvPr/>
        </p:nvSpPr>
        <p:spPr bwMode="auto">
          <a:xfrm>
            <a:off x="7434263" y="22098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Línea de Agua</a:t>
            </a:r>
          </a:p>
        </p:txBody>
      </p:sp>
      <p:sp>
        <p:nvSpPr>
          <p:cNvPr id="40974" name="Oval 20"/>
          <p:cNvSpPr>
            <a:spLocks noChangeArrowheads="1"/>
          </p:cNvSpPr>
          <p:nvPr/>
        </p:nvSpPr>
        <p:spPr bwMode="auto">
          <a:xfrm>
            <a:off x="5943600" y="1524000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40975" name="Line 21"/>
          <p:cNvSpPr>
            <a:spLocks noChangeShapeType="1"/>
          </p:cNvSpPr>
          <p:nvPr/>
        </p:nvSpPr>
        <p:spPr bwMode="auto">
          <a:xfrm>
            <a:off x="6065838" y="1600200"/>
            <a:ext cx="1587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0976" name="Line 26"/>
          <p:cNvSpPr>
            <a:spLocks noChangeShapeType="1"/>
          </p:cNvSpPr>
          <p:nvPr/>
        </p:nvSpPr>
        <p:spPr bwMode="auto">
          <a:xfrm>
            <a:off x="5486400" y="5867400"/>
            <a:ext cx="1981200" cy="1588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0977" name="Text Box 27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FF9900"/>
                </a:solidFill>
              </a:rPr>
              <a:t>Fondo</a:t>
            </a:r>
          </a:p>
        </p:txBody>
      </p:sp>
      <p:sp>
        <p:nvSpPr>
          <p:cNvPr id="40978" name="Rectangle 28"/>
          <p:cNvSpPr>
            <a:spLocks noChangeArrowheads="1"/>
          </p:cNvSpPr>
          <p:nvPr/>
        </p:nvSpPr>
        <p:spPr bwMode="auto">
          <a:xfrm>
            <a:off x="6019800" y="2819400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40979" name="Line 32"/>
          <p:cNvSpPr>
            <a:spLocks noChangeShapeType="1"/>
          </p:cNvSpPr>
          <p:nvPr/>
        </p:nvSpPr>
        <p:spPr bwMode="auto">
          <a:xfrm flipH="1">
            <a:off x="6172200" y="3429000"/>
            <a:ext cx="12954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0980" name="Text Box 33"/>
          <p:cNvSpPr txBox="1">
            <a:spLocks noChangeArrowheads="1"/>
          </p:cNvSpPr>
          <p:nvPr/>
        </p:nvSpPr>
        <p:spPr bwMode="auto">
          <a:xfrm>
            <a:off x="7620000" y="3276600"/>
            <a:ext cx="1338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200" b="1" i="0" u="none">
                <a:solidFill>
                  <a:srgbClr val="FF0000"/>
                </a:solidFill>
              </a:rPr>
              <a:t>Datum Cartográfico</a:t>
            </a:r>
          </a:p>
        </p:txBody>
      </p:sp>
      <p:sp>
        <p:nvSpPr>
          <p:cNvPr id="40981" name="Line 37"/>
          <p:cNvSpPr>
            <a:spLocks noChangeShapeType="1"/>
          </p:cNvSpPr>
          <p:nvPr/>
        </p:nvSpPr>
        <p:spPr bwMode="auto">
          <a:xfrm flipH="1">
            <a:off x="5410200" y="4800600"/>
            <a:ext cx="20574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0982" name="Text Box 38"/>
          <p:cNvSpPr txBox="1">
            <a:spLocks noChangeArrowheads="1"/>
          </p:cNvSpPr>
          <p:nvPr/>
        </p:nvSpPr>
        <p:spPr bwMode="auto">
          <a:xfrm>
            <a:off x="7467600" y="46482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33CC33"/>
                </a:solidFill>
              </a:rPr>
              <a:t>Elipsoide Ref.</a:t>
            </a:r>
          </a:p>
        </p:txBody>
      </p:sp>
      <p:sp>
        <p:nvSpPr>
          <p:cNvPr id="128055" name="Rectangle 55"/>
          <p:cNvSpPr>
            <a:spLocks noChangeArrowheads="1"/>
          </p:cNvSpPr>
          <p:nvPr/>
        </p:nvSpPr>
        <p:spPr bwMode="auto">
          <a:xfrm>
            <a:off x="0" y="1524000"/>
            <a:ext cx="2971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es" sz="16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0984" name="Rectangle 56"/>
          <p:cNvSpPr>
            <a:spLocks noChangeArrowheads="1"/>
          </p:cNvSpPr>
          <p:nvPr/>
        </p:nvSpPr>
        <p:spPr bwMode="auto">
          <a:xfrm>
            <a:off x="228600" y="1546412"/>
            <a:ext cx="5029200" cy="46482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rgbClr val="53565A"/>
                </a:solidFill>
              </a:rPr>
              <a:t>Altura del Elipsoide WGS-84 Sobre el Datum Cartográfico: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K – N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rgbClr val="53565A"/>
                </a:solidFill>
              </a:rPr>
              <a:t>En PARAMETROS GEODESICOS: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Seleccione el Método “N desde Modelo Geoidal, K valor del Usuario”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Seleccione su Modelo Geoidal.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Entre el valor K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En HYPACK EQUIPO: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Asegúrese que la opción ‘Marea’ este activa.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Verifique los ‘Parámetros’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Pruébelo cerca a un punto de control vertical!</a:t>
            </a:r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5715000" y="2971800"/>
            <a:ext cx="17526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6" name="TextBox 54"/>
          <p:cNvSpPr txBox="1">
            <a:spLocks noChangeArrowheads="1"/>
          </p:cNvSpPr>
          <p:nvPr/>
        </p:nvSpPr>
        <p:spPr bwMode="auto">
          <a:xfrm>
            <a:off x="7620000" y="2819400"/>
            <a:ext cx="1143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200" b="1" i="0" u="none" dirty="0">
                <a:solidFill>
                  <a:srgbClr val="00B0F0"/>
                </a:solidFill>
              </a:rPr>
              <a:t>Geoide</a:t>
            </a:r>
          </a:p>
        </p:txBody>
      </p:sp>
      <p:cxnSp>
        <p:nvCxnSpPr>
          <p:cNvPr id="57" name="Straight Arrow Connector 56"/>
          <p:cNvCxnSpPr>
            <a:stCxn id="40966" idx="0"/>
          </p:cNvCxnSpPr>
          <p:nvPr/>
        </p:nvCxnSpPr>
        <p:spPr>
          <a:xfrm>
            <a:off x="6400800" y="2971800"/>
            <a:ext cx="0" cy="457200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8" name="TextBox 57"/>
          <p:cNvSpPr txBox="1">
            <a:spLocks noChangeArrowheads="1"/>
          </p:cNvSpPr>
          <p:nvPr/>
        </p:nvSpPr>
        <p:spPr bwMode="auto">
          <a:xfrm>
            <a:off x="6477000" y="3048000"/>
            <a:ext cx="1828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1" i="0" u="none"/>
              <a:t>K:</a:t>
            </a:r>
            <a:r>
              <a:rPr lang="es" b="0" i="0" u="none"/>
              <a:t>  </a:t>
            </a:r>
            <a:r>
              <a:rPr lang="es" b="1" i="0" u="none"/>
              <a:t>Entrada Manual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5791200" y="2971800"/>
            <a:ext cx="0" cy="1828800"/>
          </a:xfrm>
          <a:prstGeom prst="straightConnector1">
            <a:avLst/>
          </a:prstGeom>
          <a:ln w="63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90" name="TextBox 60"/>
          <p:cNvSpPr txBox="1">
            <a:spLocks noChangeArrowheads="1"/>
          </p:cNvSpPr>
          <p:nvPr/>
        </p:nvSpPr>
        <p:spPr bwMode="auto">
          <a:xfrm>
            <a:off x="5867400" y="3962400"/>
            <a:ext cx="270403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1" i="0" u="none" dirty="0"/>
              <a:t>N:</a:t>
            </a:r>
            <a:r>
              <a:rPr lang="es" b="0" i="0" u="none" dirty="0"/>
              <a:t> </a:t>
            </a:r>
            <a:r>
              <a:rPr lang="es" b="1" i="0" u="none" dirty="0"/>
              <a:t>Desde el Modelo </a:t>
            </a:r>
            <a:r>
              <a:rPr lang="es" b="1" i="0" u="none" dirty="0" smtClean="0"/>
              <a:t>Geoidal</a:t>
            </a:r>
            <a:endParaRPr lang="es" b="1" i="0" u="none" dirty="0"/>
          </a:p>
        </p:txBody>
      </p:sp>
    </p:spTree>
    <p:extLst>
      <p:ext uri="{BB962C8B-B14F-4D97-AF65-F5344CB8AC3E}">
        <p14:creationId xmlns:p14="http://schemas.microsoft.com/office/powerpoint/2010/main" val="2796023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567737" cy="989013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El Elipsoide</a:t>
            </a:r>
            <a:r>
              <a:rPr lang="es" sz="2000">
                <a:latin typeface="Arial" pitchFamily="34" charset="0"/>
                <a:cs typeface="Arial" pitchFamily="34" charset="0"/>
              </a:rPr>
              <a:t/>
            </a:r>
            <a:br>
              <a:rPr lang="es" sz="2000">
                <a:latin typeface="Arial" pitchFamily="34" charset="0"/>
                <a:cs typeface="Arial" pitchFamily="34" charset="0"/>
              </a:rPr>
            </a:br>
            <a:r>
              <a:rPr lang="es" sz="2000" b="0" i="0" u="none">
                <a:latin typeface="Arial" pitchFamily="34" charset="0"/>
                <a:cs typeface="Arial" pitchFamily="34" charset="0"/>
              </a:rPr>
              <a:t>Una forma matemática que se aproxima a la superficie geoidal.</a:t>
            </a:r>
            <a:endParaRPr lang="es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Rectangle 23"/>
          <p:cNvSpPr>
            <a:spLocks noGrp="1"/>
          </p:cNvSpPr>
          <p:nvPr>
            <p:ph idx="4294967295"/>
          </p:nvPr>
        </p:nvSpPr>
        <p:spPr>
          <a:xfrm>
            <a:off x="5867400" y="1898650"/>
            <a:ext cx="3124200" cy="4114800"/>
          </a:xfrm>
        </p:spPr>
        <p:txBody>
          <a:bodyPr>
            <a:normAutofit/>
          </a:bodyPr>
          <a:lstStyle/>
          <a:p>
            <a:pPr algn="l" rtl="0" eaLnBrk="1" hangingPunct="1">
              <a:buFontTx/>
              <a:buChar char="•"/>
            </a:pPr>
            <a:r>
              <a:rPr lang="es" sz="1800" b="0" i="0" u="none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Su posición en el elipsoide es definida por:</a:t>
            </a:r>
            <a:endParaRPr lang="es" altLang="en-US" sz="140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lvl="1" algn="l" rtl="0" eaLnBrk="1" hangingPunct="1">
              <a:buFontTx/>
              <a:buChar char="–"/>
            </a:pPr>
            <a:r>
              <a:rPr lang="es" sz="1600" b="0" i="0" u="none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Latitud</a:t>
            </a:r>
          </a:p>
          <a:p>
            <a:pPr lvl="1" algn="l" rtl="0" eaLnBrk="1" hangingPunct="1">
              <a:buFontTx/>
              <a:buChar char="–"/>
            </a:pPr>
            <a:r>
              <a:rPr lang="es" sz="1600" b="0" i="0" u="none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Longitud</a:t>
            </a:r>
          </a:p>
          <a:p>
            <a:pPr lvl="1" algn="l" rtl="0" eaLnBrk="1" hangingPunct="1">
              <a:buFontTx/>
              <a:buChar char="–"/>
            </a:pPr>
            <a:r>
              <a:rPr lang="es" sz="1600" b="0" i="0" u="none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Altura sobre el Elipsoide.</a:t>
            </a:r>
          </a:p>
          <a:p>
            <a:pPr algn="l" rtl="0" eaLnBrk="1" hangingPunct="1">
              <a:buFontTx/>
              <a:buChar char="•"/>
            </a:pPr>
            <a:r>
              <a:rPr lang="es" sz="1800" b="0" i="0" u="none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Estos ítems cambian con base en la forma del elipsoide!</a:t>
            </a:r>
          </a:p>
        </p:txBody>
      </p:sp>
      <p:sp>
        <p:nvSpPr>
          <p:cNvPr id="35844" name="Oval 3"/>
          <p:cNvSpPr>
            <a:spLocks noChangeArrowheads="1"/>
          </p:cNvSpPr>
          <p:nvPr/>
        </p:nvSpPr>
        <p:spPr bwMode="auto">
          <a:xfrm>
            <a:off x="381000" y="1371600"/>
            <a:ext cx="5257800" cy="4419600"/>
          </a:xfrm>
          <a:prstGeom prst="ellipse">
            <a:avLst/>
          </a:prstGeom>
          <a:solidFill>
            <a:srgbClr val="FFCC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endParaRPr lang="es" altLang="en-US">
              <a:solidFill>
                <a:srgbClr val="53565A"/>
              </a:solidFill>
            </a:endParaRPr>
          </a:p>
        </p:txBody>
      </p:sp>
      <p:sp>
        <p:nvSpPr>
          <p:cNvPr id="35845" name="Line 4"/>
          <p:cNvSpPr>
            <a:spLocks noChangeShapeType="1"/>
          </p:cNvSpPr>
          <p:nvPr/>
        </p:nvSpPr>
        <p:spPr bwMode="auto">
          <a:xfrm>
            <a:off x="381000" y="3581400"/>
            <a:ext cx="52578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>
              <a:solidFill>
                <a:srgbClr val="53565A"/>
              </a:solidFill>
            </a:endParaRPr>
          </a:p>
        </p:txBody>
      </p:sp>
      <p:sp>
        <p:nvSpPr>
          <p:cNvPr id="35846" name="Line 5"/>
          <p:cNvSpPr>
            <a:spLocks noChangeShapeType="1"/>
          </p:cNvSpPr>
          <p:nvPr/>
        </p:nvSpPr>
        <p:spPr bwMode="auto">
          <a:xfrm>
            <a:off x="2971800" y="1371600"/>
            <a:ext cx="0" cy="44196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>
              <a:solidFill>
                <a:srgbClr val="53565A"/>
              </a:solidFill>
            </a:endParaRPr>
          </a:p>
        </p:txBody>
      </p:sp>
      <p:sp>
        <p:nvSpPr>
          <p:cNvPr id="33799" name="Line 6">
            <a:extLst>
              <a:ext uri="{FF2B5EF4-FFF2-40B4-BE49-F238E27FC236}">
                <a16:creationId xmlns="" xmlns:a16="http://schemas.microsoft.com/office/drawing/2014/main" id="{4B102217-F034-4A70-AA10-B0B0387495D4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0600" y="1600200"/>
            <a:ext cx="152400" cy="152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3800" name="Line 7">
            <a:extLst>
              <a:ext uri="{FF2B5EF4-FFF2-40B4-BE49-F238E27FC236}">
                <a16:creationId xmlns="" xmlns:a16="http://schemas.microsoft.com/office/drawing/2014/main" id="{7CEEC5C2-D2C8-49DF-8100-2F94E99012D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00600" y="1600200"/>
            <a:ext cx="152400" cy="152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5849" name="Text Box 8"/>
          <p:cNvSpPr txBox="1">
            <a:spLocks noChangeArrowheads="1"/>
          </p:cNvSpPr>
          <p:nvPr/>
        </p:nvSpPr>
        <p:spPr bwMode="auto">
          <a:xfrm>
            <a:off x="4267200" y="1219200"/>
            <a:ext cx="121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endParaRPr lang="es" altLang="en-US">
              <a:solidFill>
                <a:srgbClr val="53565A"/>
              </a:solidFill>
              <a:latin typeface="Verdana" pitchFamily="34" charset="0"/>
            </a:endParaRPr>
          </a:p>
        </p:txBody>
      </p:sp>
      <p:sp>
        <p:nvSpPr>
          <p:cNvPr id="35850" name="Text Box 9"/>
          <p:cNvSpPr txBox="1">
            <a:spLocks noChangeArrowheads="1"/>
          </p:cNvSpPr>
          <p:nvPr/>
        </p:nvSpPr>
        <p:spPr bwMode="auto">
          <a:xfrm>
            <a:off x="4419600" y="1371600"/>
            <a:ext cx="1219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200" b="1" i="0" u="none">
                <a:solidFill>
                  <a:srgbClr val="53565A"/>
                </a:solidFill>
              </a:rPr>
              <a:t>Ud. está Aqui</a:t>
            </a:r>
          </a:p>
        </p:txBody>
      </p:sp>
      <p:sp>
        <p:nvSpPr>
          <p:cNvPr id="33803" name="Line 10">
            <a:extLst>
              <a:ext uri="{FF2B5EF4-FFF2-40B4-BE49-F238E27FC236}">
                <a16:creationId xmlns="" xmlns:a16="http://schemas.microsoft.com/office/drawing/2014/main" id="{5674C7E1-BDF7-43F8-B3A5-69D8088D7F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57600" y="1676400"/>
            <a:ext cx="1219200" cy="1905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3804" name="Line 11">
            <a:extLst>
              <a:ext uri="{FF2B5EF4-FFF2-40B4-BE49-F238E27FC236}">
                <a16:creationId xmlns="" xmlns:a16="http://schemas.microsoft.com/office/drawing/2014/main" id="{05F8A8A2-25F7-44DB-9D26-1C65E8D1C306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0600" y="1828800"/>
            <a:ext cx="76200" cy="762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3805" name="Line 12">
            <a:extLst>
              <a:ext uri="{FF2B5EF4-FFF2-40B4-BE49-F238E27FC236}">
                <a16:creationId xmlns="" xmlns:a16="http://schemas.microsoft.com/office/drawing/2014/main" id="{598A34DE-AD4D-49E1-91C2-E66AF605B4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00600" y="1905000"/>
            <a:ext cx="76200" cy="762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5854" name="Text Box 13"/>
          <p:cNvSpPr txBox="1">
            <a:spLocks noChangeArrowheads="1"/>
          </p:cNvSpPr>
          <p:nvPr/>
        </p:nvSpPr>
        <p:spPr bwMode="auto">
          <a:xfrm>
            <a:off x="3886200" y="3200400"/>
            <a:ext cx="1828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600" b="1" i="0" u="none">
                <a:solidFill>
                  <a:srgbClr val="53565A"/>
                </a:solidFill>
                <a:ea typeface="Calibri" pitchFamily="34" charset="0"/>
                <a:cs typeface="Calibri" pitchFamily="34" charset="0"/>
              </a:rPr>
              <a:t>ɸ =</a:t>
            </a:r>
            <a:r>
              <a:rPr lang="es" sz="1600" b="1" i="0" u="none">
                <a:solidFill>
                  <a:srgbClr val="53565A"/>
                </a:solidFill>
              </a:rPr>
              <a:t> Latitud</a:t>
            </a:r>
          </a:p>
        </p:txBody>
      </p:sp>
      <p:sp>
        <p:nvSpPr>
          <p:cNvPr id="33807" name="Line 14">
            <a:extLst>
              <a:ext uri="{FF2B5EF4-FFF2-40B4-BE49-F238E27FC236}">
                <a16:creationId xmlns="" xmlns:a16="http://schemas.microsoft.com/office/drawing/2014/main" id="{9EB7F896-22EB-45FF-AACD-9085A897331F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9200" y="1752600"/>
            <a:ext cx="2286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3808" name="Text Box 15">
            <a:extLst>
              <a:ext uri="{FF2B5EF4-FFF2-40B4-BE49-F238E27FC236}">
                <a16:creationId xmlns="" xmlns:a16="http://schemas.microsoft.com/office/drawing/2014/main" id="{E6B922D9-6CBB-4211-8F97-FE2B20D704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1828800"/>
            <a:ext cx="304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1" i="0" u="none">
                <a:solidFill>
                  <a:srgbClr val="53565A"/>
                </a:solidFill>
                <a:latin typeface="+mn-lt"/>
              </a:rPr>
              <a:t>H</a:t>
            </a:r>
          </a:p>
        </p:txBody>
      </p:sp>
      <p:sp>
        <p:nvSpPr>
          <p:cNvPr id="33809" name="Text Box 16">
            <a:extLst>
              <a:ext uri="{FF2B5EF4-FFF2-40B4-BE49-F238E27FC236}">
                <a16:creationId xmlns="" xmlns:a16="http://schemas.microsoft.com/office/drawing/2014/main" id="{98A20DB3-8347-4E6A-A58F-45FA64039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3657600"/>
            <a:ext cx="2209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  <a:defRPr/>
            </a:pPr>
            <a:r>
              <a:rPr lang="es" sz="1600" b="1" i="0" u="none">
                <a:solidFill>
                  <a:srgbClr val="53565A"/>
                </a:solidFill>
                <a:latin typeface="+mn-lt"/>
              </a:rPr>
              <a:t>a - semi-eje mayor</a:t>
            </a:r>
          </a:p>
        </p:txBody>
      </p:sp>
      <p:sp>
        <p:nvSpPr>
          <p:cNvPr id="33810" name="Line 17">
            <a:extLst>
              <a:ext uri="{FF2B5EF4-FFF2-40B4-BE49-F238E27FC236}">
                <a16:creationId xmlns="" xmlns:a16="http://schemas.microsoft.com/office/drawing/2014/main" id="{5DB48B7F-6835-4B24-A15B-367FCB9DDF1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48000" y="3810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3811" name="Line 18">
            <a:extLst>
              <a:ext uri="{FF2B5EF4-FFF2-40B4-BE49-F238E27FC236}">
                <a16:creationId xmlns="" xmlns:a16="http://schemas.microsoft.com/office/drawing/2014/main" id="{2EF3CCC1-3D1B-4D9B-9C98-21A975235812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0" y="3810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3812" name="Text Box 19">
            <a:extLst>
              <a:ext uri="{FF2B5EF4-FFF2-40B4-BE49-F238E27FC236}">
                <a16:creationId xmlns="" xmlns:a16="http://schemas.microsoft.com/office/drawing/2014/main" id="{FBB9AF58-447B-4FF9-823D-7DF3A670CF62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577975" y="4518025"/>
            <a:ext cx="2209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  <a:defRPr/>
            </a:pPr>
            <a:r>
              <a:rPr lang="es" sz="1600" b="1" i="0" u="none">
                <a:solidFill>
                  <a:srgbClr val="53565A"/>
                </a:solidFill>
                <a:latin typeface="+mj-lt"/>
              </a:rPr>
              <a:t>b = semi-eje menor</a:t>
            </a:r>
          </a:p>
        </p:txBody>
      </p:sp>
      <p:sp>
        <p:nvSpPr>
          <p:cNvPr id="33813" name="Line 20">
            <a:extLst>
              <a:ext uri="{FF2B5EF4-FFF2-40B4-BE49-F238E27FC236}">
                <a16:creationId xmlns="" xmlns:a16="http://schemas.microsoft.com/office/drawing/2014/main" id="{93639B2C-6778-4C56-9F74-3846C1CC4C7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67000" y="3581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5862" name="Line 21"/>
          <p:cNvSpPr>
            <a:spLocks noChangeShapeType="1"/>
          </p:cNvSpPr>
          <p:nvPr/>
        </p:nvSpPr>
        <p:spPr bwMode="auto">
          <a:xfrm>
            <a:off x="2667000" y="5562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>
              <a:solidFill>
                <a:srgbClr val="53565A"/>
              </a:solidFill>
            </a:endParaRPr>
          </a:p>
        </p:txBody>
      </p:sp>
      <p:sp>
        <p:nvSpPr>
          <p:cNvPr id="33815" name="Text Box 22">
            <a:extLst>
              <a:ext uri="{FF2B5EF4-FFF2-40B4-BE49-F238E27FC236}">
                <a16:creationId xmlns="" xmlns:a16="http://schemas.microsoft.com/office/drawing/2014/main" id="{ECC9A006-683F-4365-93E2-52659A7BD1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124200"/>
            <a:ext cx="2362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600" b="1" i="0" u="none">
                <a:solidFill>
                  <a:srgbClr val="53565A"/>
                </a:solidFill>
                <a:latin typeface="+mj-lt"/>
              </a:rPr>
              <a:t>Achatamiento = (a-b)/a</a:t>
            </a:r>
            <a:endParaRPr lang="es" altLang="en-US" sz="1600" b="1" u="sng" dirty="0">
              <a:solidFill>
                <a:srgbClr val="53565A"/>
              </a:solidFill>
              <a:latin typeface="+mj-lt"/>
            </a:endParaRPr>
          </a:p>
        </p:txBody>
      </p:sp>
      <p:sp>
        <p:nvSpPr>
          <p:cNvPr id="35864" name="TextBox 24"/>
          <p:cNvSpPr txBox="1">
            <a:spLocks noChangeArrowheads="1"/>
          </p:cNvSpPr>
          <p:nvPr/>
        </p:nvSpPr>
        <p:spPr bwMode="auto">
          <a:xfrm>
            <a:off x="38100" y="6172200"/>
            <a:ext cx="7239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600" b="0" i="0" u="none" dirty="0">
                <a:solidFill>
                  <a:srgbClr val="53565A"/>
                </a:solidFill>
              </a:rPr>
              <a:t>Geoide:  Una superficie equipotencial, significando que la fuerza de la gravedad medida en cualquier parte de la superficie es una constante.</a:t>
            </a:r>
          </a:p>
        </p:txBody>
      </p:sp>
    </p:spTree>
    <p:extLst>
      <p:ext uri="{BB962C8B-B14F-4D97-AF65-F5344CB8AC3E}">
        <p14:creationId xmlns:p14="http://schemas.microsoft.com/office/powerpoint/2010/main" val="25007767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1"/>
          <p:cNvSpPr>
            <a:spLocks noGrp="1" noRot="1" noChangeArrowheads="1"/>
          </p:cNvSpPr>
          <p:nvPr>
            <p:ph type="title"/>
          </p:nvPr>
        </p:nvSpPr>
        <p:spPr>
          <a:xfrm>
            <a:off x="419100" y="77787"/>
            <a:ext cx="9144000" cy="989013"/>
          </a:xfrm>
        </p:spPr>
        <p:txBody>
          <a:bodyPr/>
          <a:lstStyle/>
          <a:p>
            <a:pPr marL="53975" algn="l" rtl="0" eaLnBrk="1" hangingPunct="1"/>
            <a:r>
              <a:rPr lang="es" b="0" i="0" u="none">
                <a:latin typeface="Arial" pitchFamily="34" charset="0"/>
                <a:cs typeface="Arial" pitchFamily="34" charset="0"/>
              </a:rPr>
              <a:t>Mareas RTK:  N desde el Modelo Geoidal, K desde VDATUM</a:t>
            </a:r>
          </a:p>
        </p:txBody>
      </p:sp>
      <p:sp>
        <p:nvSpPr>
          <p:cNvPr id="39939" name="Rectangle 2"/>
          <p:cNvSpPr>
            <a:spLocks noChangeArrowheads="1"/>
          </p:cNvSpPr>
          <p:nvPr/>
        </p:nvSpPr>
        <p:spPr bwMode="auto">
          <a:xfrm>
            <a:off x="5181600" y="1371600"/>
            <a:ext cx="3962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9940" name="Line 4"/>
          <p:cNvSpPr>
            <a:spLocks noChangeShapeType="1"/>
          </p:cNvSpPr>
          <p:nvPr/>
        </p:nvSpPr>
        <p:spPr bwMode="auto">
          <a:xfrm>
            <a:off x="56388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1" name="Line 5"/>
          <p:cNvSpPr>
            <a:spLocks noChangeShapeType="1"/>
          </p:cNvSpPr>
          <p:nvPr/>
        </p:nvSpPr>
        <p:spPr bwMode="auto">
          <a:xfrm>
            <a:off x="57912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2" name="Line 6"/>
          <p:cNvSpPr>
            <a:spLocks noChangeShapeType="1"/>
          </p:cNvSpPr>
          <p:nvPr/>
        </p:nvSpPr>
        <p:spPr bwMode="auto">
          <a:xfrm flipV="1">
            <a:off x="64008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3" name="Line 7"/>
          <p:cNvSpPr>
            <a:spLocks noChangeShapeType="1"/>
          </p:cNvSpPr>
          <p:nvPr/>
        </p:nvSpPr>
        <p:spPr bwMode="auto">
          <a:xfrm flipV="1">
            <a:off x="70104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4" name="Line 8"/>
          <p:cNvSpPr>
            <a:spLocks noChangeShapeType="1"/>
          </p:cNvSpPr>
          <p:nvPr/>
        </p:nvSpPr>
        <p:spPr bwMode="auto">
          <a:xfrm flipH="1">
            <a:off x="5638800" y="2286000"/>
            <a:ext cx="1524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5" name="Line 9"/>
          <p:cNvSpPr>
            <a:spLocks noChangeShapeType="1"/>
          </p:cNvSpPr>
          <p:nvPr/>
        </p:nvSpPr>
        <p:spPr bwMode="auto">
          <a:xfrm flipV="1">
            <a:off x="58674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6" name="Line 10"/>
          <p:cNvSpPr>
            <a:spLocks noChangeShapeType="1"/>
          </p:cNvSpPr>
          <p:nvPr/>
        </p:nvSpPr>
        <p:spPr bwMode="auto">
          <a:xfrm>
            <a:off x="5943600" y="1828800"/>
            <a:ext cx="914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7" name="Line 11"/>
          <p:cNvSpPr>
            <a:spLocks noChangeShapeType="1"/>
          </p:cNvSpPr>
          <p:nvPr/>
        </p:nvSpPr>
        <p:spPr bwMode="auto">
          <a:xfrm>
            <a:off x="68580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8" name="Line 14"/>
          <p:cNvSpPr>
            <a:spLocks noChangeShapeType="1"/>
          </p:cNvSpPr>
          <p:nvPr/>
        </p:nvSpPr>
        <p:spPr bwMode="auto">
          <a:xfrm>
            <a:off x="5334000" y="2362200"/>
            <a:ext cx="2057400" cy="0"/>
          </a:xfrm>
          <a:prstGeom prst="line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9" name="Text Box 15"/>
          <p:cNvSpPr txBox="1">
            <a:spLocks noChangeArrowheads="1"/>
          </p:cNvSpPr>
          <p:nvPr/>
        </p:nvSpPr>
        <p:spPr bwMode="auto">
          <a:xfrm>
            <a:off x="7434263" y="22098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Línea de Agua</a:t>
            </a:r>
          </a:p>
        </p:txBody>
      </p:sp>
      <p:sp>
        <p:nvSpPr>
          <p:cNvPr id="39950" name="Oval 20"/>
          <p:cNvSpPr>
            <a:spLocks noChangeArrowheads="1"/>
          </p:cNvSpPr>
          <p:nvPr/>
        </p:nvSpPr>
        <p:spPr bwMode="auto">
          <a:xfrm>
            <a:off x="5943600" y="1524000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9951" name="Line 21"/>
          <p:cNvSpPr>
            <a:spLocks noChangeShapeType="1"/>
          </p:cNvSpPr>
          <p:nvPr/>
        </p:nvSpPr>
        <p:spPr bwMode="auto">
          <a:xfrm>
            <a:off x="6065838" y="1600200"/>
            <a:ext cx="1587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52" name="Line 26"/>
          <p:cNvSpPr>
            <a:spLocks noChangeShapeType="1"/>
          </p:cNvSpPr>
          <p:nvPr/>
        </p:nvSpPr>
        <p:spPr bwMode="auto">
          <a:xfrm>
            <a:off x="5486400" y="5867400"/>
            <a:ext cx="1981200" cy="1588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53" name="Text Box 27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FF9900"/>
                </a:solidFill>
              </a:rPr>
              <a:t>Fondo</a:t>
            </a:r>
          </a:p>
        </p:txBody>
      </p:sp>
      <p:sp>
        <p:nvSpPr>
          <p:cNvPr id="39954" name="Rectangle 28"/>
          <p:cNvSpPr>
            <a:spLocks noChangeArrowheads="1"/>
          </p:cNvSpPr>
          <p:nvPr/>
        </p:nvSpPr>
        <p:spPr bwMode="auto">
          <a:xfrm>
            <a:off x="6019800" y="2819400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9955" name="Line 32"/>
          <p:cNvSpPr>
            <a:spLocks noChangeShapeType="1"/>
          </p:cNvSpPr>
          <p:nvPr/>
        </p:nvSpPr>
        <p:spPr bwMode="auto">
          <a:xfrm flipH="1">
            <a:off x="6172200" y="3429000"/>
            <a:ext cx="12954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56" name="Text Box 33"/>
          <p:cNvSpPr txBox="1">
            <a:spLocks noChangeArrowheads="1"/>
          </p:cNvSpPr>
          <p:nvPr/>
        </p:nvSpPr>
        <p:spPr bwMode="auto">
          <a:xfrm>
            <a:off x="7620000" y="3276600"/>
            <a:ext cx="13382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FF0000"/>
                </a:solidFill>
              </a:rPr>
              <a:t>Datum Cartográfico</a:t>
            </a:r>
          </a:p>
        </p:txBody>
      </p:sp>
      <p:sp>
        <p:nvSpPr>
          <p:cNvPr id="39957" name="Line 37"/>
          <p:cNvSpPr>
            <a:spLocks noChangeShapeType="1"/>
          </p:cNvSpPr>
          <p:nvPr/>
        </p:nvSpPr>
        <p:spPr bwMode="auto">
          <a:xfrm flipH="1">
            <a:off x="5410200" y="4800600"/>
            <a:ext cx="20574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58" name="Text Box 38"/>
          <p:cNvSpPr txBox="1">
            <a:spLocks noChangeArrowheads="1"/>
          </p:cNvSpPr>
          <p:nvPr/>
        </p:nvSpPr>
        <p:spPr bwMode="auto">
          <a:xfrm>
            <a:off x="7467600" y="46482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33CC33"/>
                </a:solidFill>
              </a:rPr>
              <a:t>Elipsoide Ref.</a:t>
            </a:r>
          </a:p>
        </p:txBody>
      </p:sp>
      <p:sp>
        <p:nvSpPr>
          <p:cNvPr id="39960" name="Rectangle 56"/>
          <p:cNvSpPr>
            <a:spLocks noChangeArrowheads="1"/>
          </p:cNvSpPr>
          <p:nvPr/>
        </p:nvSpPr>
        <p:spPr bwMode="auto">
          <a:xfrm>
            <a:off x="419100" y="1524000"/>
            <a:ext cx="5029200" cy="46482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rgbClr val="53565A"/>
                </a:solidFill>
              </a:rPr>
              <a:t>Altura del Elipsoide WGS-84 Sobre el Datum Cartográfico: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K – N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rgbClr val="53565A"/>
                </a:solidFill>
              </a:rPr>
              <a:t>En PARAMETROS GEODESICOS: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Seleccione el “N desde el Modelo Geoidal, K desde VDATUM”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Seleccione su Modelo Geoidal.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Seleccione su Región VDatum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Seleccione su Datum Cartográfico VDatum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En HYPACK EQUIPO: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Asegúrese que la opción ‘Marea’ este activa.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Verifique los ‘Parámetros’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Pruébelo cerca a un punto de control vertical!</a:t>
            </a:r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5715000" y="2971800"/>
            <a:ext cx="17526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62" name="TextBox 54"/>
          <p:cNvSpPr txBox="1">
            <a:spLocks noChangeArrowheads="1"/>
          </p:cNvSpPr>
          <p:nvPr/>
        </p:nvSpPr>
        <p:spPr bwMode="auto">
          <a:xfrm>
            <a:off x="7620000" y="28194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1" i="0" u="none">
                <a:solidFill>
                  <a:srgbClr val="00B0F0"/>
                </a:solidFill>
              </a:rPr>
              <a:t>Geoide</a:t>
            </a:r>
          </a:p>
        </p:txBody>
      </p:sp>
      <p:cxnSp>
        <p:nvCxnSpPr>
          <p:cNvPr id="57" name="Straight Arrow Connector 56"/>
          <p:cNvCxnSpPr>
            <a:stCxn id="39942" idx="0"/>
          </p:cNvCxnSpPr>
          <p:nvPr/>
        </p:nvCxnSpPr>
        <p:spPr>
          <a:xfrm>
            <a:off x="6400800" y="2971800"/>
            <a:ext cx="0" cy="457200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64" name="TextBox 57"/>
          <p:cNvSpPr txBox="1">
            <a:spLocks noChangeArrowheads="1"/>
          </p:cNvSpPr>
          <p:nvPr/>
        </p:nvSpPr>
        <p:spPr bwMode="auto">
          <a:xfrm>
            <a:off x="6477000" y="3048000"/>
            <a:ext cx="1905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1" i="0" u="none"/>
              <a:t>K:</a:t>
            </a:r>
            <a:r>
              <a:rPr lang="es" b="0" i="0" u="none"/>
              <a:t> </a:t>
            </a:r>
            <a:r>
              <a:rPr lang="es" b="1" i="0" u="none"/>
              <a:t>Desde VDatum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5791200" y="2971800"/>
            <a:ext cx="0" cy="1828800"/>
          </a:xfrm>
          <a:prstGeom prst="straightConnector1">
            <a:avLst/>
          </a:prstGeom>
          <a:ln w="63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66" name="TextBox 60"/>
          <p:cNvSpPr txBox="1">
            <a:spLocks noChangeArrowheads="1"/>
          </p:cNvSpPr>
          <p:nvPr/>
        </p:nvSpPr>
        <p:spPr bwMode="auto">
          <a:xfrm>
            <a:off x="5867400" y="3886200"/>
            <a:ext cx="2286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1" i="0" u="none"/>
              <a:t>N:</a:t>
            </a:r>
            <a:r>
              <a:rPr lang="es" b="0" i="0" u="none"/>
              <a:t> </a:t>
            </a:r>
            <a:r>
              <a:rPr lang="es" b="1" i="0" u="none"/>
              <a:t>Desde el Modelo Geoidal,</a:t>
            </a:r>
          </a:p>
        </p:txBody>
      </p:sp>
    </p:spTree>
    <p:extLst>
      <p:ext uri="{BB962C8B-B14F-4D97-AF65-F5344CB8AC3E}">
        <p14:creationId xmlns:p14="http://schemas.microsoft.com/office/powerpoint/2010/main" val="26397432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1"/>
          <p:cNvSpPr>
            <a:spLocks noGrp="1" noRot="1" noChangeArrowheads="1"/>
          </p:cNvSpPr>
          <p:nvPr>
            <p:ph type="title"/>
          </p:nvPr>
        </p:nvSpPr>
        <p:spPr>
          <a:xfrm>
            <a:off x="196553" y="76200"/>
            <a:ext cx="9133183" cy="989013"/>
          </a:xfrm>
        </p:spPr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sz="3200" b="0" i="0" u="none" dirty="0"/>
              <a:t>Mareas RTK:  (K – N) desde Valor del Usuario</a:t>
            </a:r>
            <a:endParaRPr lang="es" sz="1800" dirty="0"/>
          </a:p>
        </p:txBody>
      </p:sp>
      <p:sp>
        <p:nvSpPr>
          <p:cNvPr id="41987" name="Rectangle 2"/>
          <p:cNvSpPr>
            <a:spLocks noChangeArrowheads="1"/>
          </p:cNvSpPr>
          <p:nvPr/>
        </p:nvSpPr>
        <p:spPr bwMode="auto">
          <a:xfrm>
            <a:off x="5181600" y="1371600"/>
            <a:ext cx="3962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41988" name="Line 4"/>
          <p:cNvSpPr>
            <a:spLocks noChangeShapeType="1"/>
          </p:cNvSpPr>
          <p:nvPr/>
        </p:nvSpPr>
        <p:spPr bwMode="auto">
          <a:xfrm>
            <a:off x="56388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1989" name="Line 5"/>
          <p:cNvSpPr>
            <a:spLocks noChangeShapeType="1"/>
          </p:cNvSpPr>
          <p:nvPr/>
        </p:nvSpPr>
        <p:spPr bwMode="auto">
          <a:xfrm>
            <a:off x="57912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 flipV="1">
            <a:off x="64008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 flipV="1">
            <a:off x="70104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1992" name="Line 8"/>
          <p:cNvSpPr>
            <a:spLocks noChangeShapeType="1"/>
          </p:cNvSpPr>
          <p:nvPr/>
        </p:nvSpPr>
        <p:spPr bwMode="auto">
          <a:xfrm flipH="1">
            <a:off x="5638800" y="2286000"/>
            <a:ext cx="1524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1993" name="Line 9"/>
          <p:cNvSpPr>
            <a:spLocks noChangeShapeType="1"/>
          </p:cNvSpPr>
          <p:nvPr/>
        </p:nvSpPr>
        <p:spPr bwMode="auto">
          <a:xfrm flipV="1">
            <a:off x="58674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>
            <a:off x="5943600" y="1828800"/>
            <a:ext cx="914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1995" name="Line 11"/>
          <p:cNvSpPr>
            <a:spLocks noChangeShapeType="1"/>
          </p:cNvSpPr>
          <p:nvPr/>
        </p:nvSpPr>
        <p:spPr bwMode="auto">
          <a:xfrm>
            <a:off x="68580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1996" name="Line 14"/>
          <p:cNvSpPr>
            <a:spLocks noChangeShapeType="1"/>
          </p:cNvSpPr>
          <p:nvPr/>
        </p:nvSpPr>
        <p:spPr bwMode="auto">
          <a:xfrm>
            <a:off x="5334000" y="2362200"/>
            <a:ext cx="2057400" cy="0"/>
          </a:xfrm>
          <a:prstGeom prst="line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1997" name="Text Box 15"/>
          <p:cNvSpPr txBox="1">
            <a:spLocks noChangeArrowheads="1"/>
          </p:cNvSpPr>
          <p:nvPr/>
        </p:nvSpPr>
        <p:spPr bwMode="auto">
          <a:xfrm>
            <a:off x="7434263" y="22098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Línea de Agua</a:t>
            </a:r>
          </a:p>
        </p:txBody>
      </p:sp>
      <p:sp>
        <p:nvSpPr>
          <p:cNvPr id="41998" name="Oval 20"/>
          <p:cNvSpPr>
            <a:spLocks noChangeArrowheads="1"/>
          </p:cNvSpPr>
          <p:nvPr/>
        </p:nvSpPr>
        <p:spPr bwMode="auto">
          <a:xfrm>
            <a:off x="5943600" y="1524000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41999" name="Line 21"/>
          <p:cNvSpPr>
            <a:spLocks noChangeShapeType="1"/>
          </p:cNvSpPr>
          <p:nvPr/>
        </p:nvSpPr>
        <p:spPr bwMode="auto">
          <a:xfrm>
            <a:off x="6065838" y="1600200"/>
            <a:ext cx="1587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2000" name="Line 26"/>
          <p:cNvSpPr>
            <a:spLocks noChangeShapeType="1"/>
          </p:cNvSpPr>
          <p:nvPr/>
        </p:nvSpPr>
        <p:spPr bwMode="auto">
          <a:xfrm>
            <a:off x="5486400" y="5867400"/>
            <a:ext cx="1981200" cy="1588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2001" name="Text Box 27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FF9900"/>
                </a:solidFill>
              </a:rPr>
              <a:t>Fondo</a:t>
            </a:r>
          </a:p>
        </p:txBody>
      </p:sp>
      <p:sp>
        <p:nvSpPr>
          <p:cNvPr id="42002" name="Rectangle 28"/>
          <p:cNvSpPr>
            <a:spLocks noChangeArrowheads="1"/>
          </p:cNvSpPr>
          <p:nvPr/>
        </p:nvSpPr>
        <p:spPr bwMode="auto">
          <a:xfrm>
            <a:off x="6019800" y="2819400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42003" name="Line 32"/>
          <p:cNvSpPr>
            <a:spLocks noChangeShapeType="1"/>
          </p:cNvSpPr>
          <p:nvPr/>
        </p:nvSpPr>
        <p:spPr bwMode="auto">
          <a:xfrm flipH="1">
            <a:off x="6172200" y="3429000"/>
            <a:ext cx="12954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2004" name="Text Box 33"/>
          <p:cNvSpPr txBox="1">
            <a:spLocks noChangeArrowheads="1"/>
          </p:cNvSpPr>
          <p:nvPr/>
        </p:nvSpPr>
        <p:spPr bwMode="auto">
          <a:xfrm>
            <a:off x="7620000" y="3276600"/>
            <a:ext cx="13382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FF0000"/>
                </a:solidFill>
              </a:rPr>
              <a:t>Datum Cartográfico</a:t>
            </a:r>
          </a:p>
        </p:txBody>
      </p:sp>
      <p:sp>
        <p:nvSpPr>
          <p:cNvPr id="42005" name="Line 37"/>
          <p:cNvSpPr>
            <a:spLocks noChangeShapeType="1"/>
          </p:cNvSpPr>
          <p:nvPr/>
        </p:nvSpPr>
        <p:spPr bwMode="auto">
          <a:xfrm flipH="1">
            <a:off x="5410200" y="4800600"/>
            <a:ext cx="20574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2006" name="Text Box 38"/>
          <p:cNvSpPr txBox="1">
            <a:spLocks noChangeArrowheads="1"/>
          </p:cNvSpPr>
          <p:nvPr/>
        </p:nvSpPr>
        <p:spPr bwMode="auto">
          <a:xfrm>
            <a:off x="7467600" y="46482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33CC33"/>
                </a:solidFill>
              </a:rPr>
              <a:t>Elipsoide Ref.</a:t>
            </a:r>
          </a:p>
        </p:txBody>
      </p:sp>
      <p:sp>
        <p:nvSpPr>
          <p:cNvPr id="128055" name="Rectangle 55"/>
          <p:cNvSpPr>
            <a:spLocks noChangeArrowheads="1"/>
          </p:cNvSpPr>
          <p:nvPr/>
        </p:nvSpPr>
        <p:spPr bwMode="auto">
          <a:xfrm>
            <a:off x="0" y="1524000"/>
            <a:ext cx="2971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es" sz="16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2008" name="Rectangle 56"/>
          <p:cNvSpPr>
            <a:spLocks noChangeArrowheads="1"/>
          </p:cNvSpPr>
          <p:nvPr/>
        </p:nvSpPr>
        <p:spPr bwMode="auto">
          <a:xfrm>
            <a:off x="414336" y="1562100"/>
            <a:ext cx="5029201" cy="46482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rgbClr val="53565A"/>
                </a:solidFill>
              </a:rPr>
              <a:t>Altura del Elipsoide WGS-84 Sobre el Datum Cartográfico: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K – N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rgbClr val="53565A"/>
                </a:solidFill>
              </a:rPr>
              <a:t>En PARAMETROS GEODESICOS: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Seleccione Método “(K-N) desde Valor Usuario”.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Entre el valor K-N.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No use un archivo Geoidal.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En HYPACK EQUIPO: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Asegúrese que la opción ‘Marea’ este activa.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Verifique los ‘Parámetros’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rgbClr val="53565A"/>
                </a:solidFill>
              </a:rPr>
              <a:t>Pruébelo cerca a un punto de control vertical!</a:t>
            </a:r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5715000" y="2971800"/>
            <a:ext cx="17526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10" name="TextBox 54"/>
          <p:cNvSpPr txBox="1">
            <a:spLocks noChangeArrowheads="1"/>
          </p:cNvSpPr>
          <p:nvPr/>
        </p:nvSpPr>
        <p:spPr bwMode="auto">
          <a:xfrm>
            <a:off x="7620000" y="28194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1" i="0" u="none">
                <a:solidFill>
                  <a:srgbClr val="00B0F0"/>
                </a:solidFill>
              </a:rPr>
              <a:t>Geoide</a:t>
            </a:r>
          </a:p>
        </p:txBody>
      </p:sp>
      <p:cxnSp>
        <p:nvCxnSpPr>
          <p:cNvPr id="57" name="Straight Arrow Connector 56"/>
          <p:cNvCxnSpPr>
            <a:stCxn id="41990" idx="0"/>
          </p:cNvCxnSpPr>
          <p:nvPr/>
        </p:nvCxnSpPr>
        <p:spPr>
          <a:xfrm>
            <a:off x="6400800" y="2971800"/>
            <a:ext cx="0" cy="457200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12" name="TextBox 57"/>
          <p:cNvSpPr txBox="1">
            <a:spLocks noChangeArrowheads="1"/>
          </p:cNvSpPr>
          <p:nvPr/>
        </p:nvSpPr>
        <p:spPr bwMode="auto">
          <a:xfrm>
            <a:off x="6477000" y="3048000"/>
            <a:ext cx="68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1" i="0" u="none"/>
              <a:t>K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5791200" y="2971800"/>
            <a:ext cx="0" cy="1828800"/>
          </a:xfrm>
          <a:prstGeom prst="straightConnector1">
            <a:avLst/>
          </a:prstGeom>
          <a:ln w="63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14" name="TextBox 60"/>
          <p:cNvSpPr txBox="1">
            <a:spLocks noChangeArrowheads="1"/>
          </p:cNvSpPr>
          <p:nvPr/>
        </p:nvSpPr>
        <p:spPr bwMode="auto">
          <a:xfrm>
            <a:off x="5867400" y="3962400"/>
            <a:ext cx="68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1" i="0" u="none"/>
              <a:t>N</a:t>
            </a:r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6858000" y="3429000"/>
            <a:ext cx="0" cy="1371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16" name="TextBox 63"/>
          <p:cNvSpPr txBox="1">
            <a:spLocks noChangeArrowheads="1"/>
          </p:cNvSpPr>
          <p:nvPr/>
        </p:nvSpPr>
        <p:spPr bwMode="auto">
          <a:xfrm>
            <a:off x="6934200" y="3962400"/>
            <a:ext cx="2209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1" i="0" u="none"/>
              <a:t>N – K desde entrada del Usuario</a:t>
            </a:r>
          </a:p>
        </p:txBody>
      </p:sp>
    </p:spTree>
    <p:extLst>
      <p:ext uri="{BB962C8B-B14F-4D97-AF65-F5344CB8AC3E}">
        <p14:creationId xmlns:p14="http://schemas.microsoft.com/office/powerpoint/2010/main" val="1382152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319088" y="26534"/>
            <a:ext cx="6528671" cy="988786"/>
          </a:xfrm>
        </p:spPr>
        <p:txBody>
          <a:bodyPr/>
          <a:lstStyle/>
          <a:p>
            <a:pPr algn="l" rtl="0"/>
            <a:r>
              <a:rPr lang="es" sz="3600" b="0" i="0" u="none">
                <a:latin typeface="Arial" pitchFamily="34" charset="0"/>
                <a:cs typeface="Arial" pitchFamily="34" charset="0"/>
              </a:rPr>
              <a:t>VDatum a XYZ</a:t>
            </a:r>
            <a:endParaRPr lang="es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319088" y="1295400"/>
            <a:ext cx="3443287" cy="4661019"/>
          </a:xfrm>
        </p:spPr>
        <p:txBody>
          <a:bodyPr>
            <a:norm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Vaya a PARAMETROS GEODESICOS: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Defina sus opciones Vdatum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Vaya a HERRAMIENTAS - EXPORTAR VDATUM A XYZ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Cargue archivo borde opcional para limitar área a exportar. De otra forma la zona completa será exportada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Haga clic en EXPORTAR y Salve Archivo </a:t>
            </a:r>
            <a:r>
              <a:rPr lang="es" sz="2000" b="0" i="0" u="none" dirty="0" smtClean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XYZ</a:t>
            </a:r>
            <a:endParaRPr lang="es" altLang="en-US" sz="2000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1600200"/>
            <a:ext cx="4267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3609975"/>
            <a:ext cx="38671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7008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393" y="1295400"/>
            <a:ext cx="1945482" cy="381000"/>
          </a:xfrm>
        </p:spPr>
        <p:txBody>
          <a:bodyPr/>
          <a:lstStyle/>
          <a:p>
            <a:pPr algn="l" rtl="0"/>
            <a:r>
              <a:rPr lang="es" sz="1400" b="0" i="1" u="sng">
                <a:solidFill>
                  <a:srgbClr val="53565A"/>
                </a:solidFill>
              </a:rPr>
              <a:t>Encabezado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57199" y="0"/>
            <a:ext cx="9139237" cy="9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3565A"/>
                </a:solidFill>
                <a:latin typeface="Arial"/>
                <a:ea typeface="+mj-ea"/>
                <a:cs typeface="Arial"/>
              </a:defRPr>
            </a:lvl1pPr>
            <a:lvl2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2pPr>
            <a:lvl3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3pPr>
            <a:lvl4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4pPr>
            <a:lvl5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5pPr>
            <a:lvl6pPr marL="457200" algn="l" defTabSz="457200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6pPr>
            <a:lvl7pPr marL="914400" algn="l" defTabSz="457200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7pPr>
            <a:lvl8pPr marL="1371600" algn="l" defTabSz="457200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8pPr>
            <a:lvl9pPr marL="1828800" algn="l" defTabSz="457200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53975" algn="l" rtl="0" eaLnBrk="1" hangingPunct="1"/>
            <a:r>
              <a:rPr lang="es" sz="3200" b="0" i="0" u="none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Dentro de un Archivo BRUTO</a:t>
            </a:r>
            <a:endParaRPr lang="es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1652587"/>
            <a:ext cx="62484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sz="11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ELL WGS-84 6378137.000 298.257223563</a:t>
            </a:r>
          </a:p>
          <a:p>
            <a:pPr algn="l" rtl="0"/>
            <a:r>
              <a:rPr lang="es" sz="11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PRO TME -82.166667 0.999900 30.000000 0.000000 0.000000 656166.6670 0.0000</a:t>
            </a:r>
          </a:p>
          <a:p>
            <a:pPr algn="l" rtl="0"/>
            <a:r>
              <a:rPr lang="es" sz="11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DTM 0.00 0.00 0.00 0.00000 0.00000 0.00000 0.00000</a:t>
            </a:r>
          </a:p>
          <a:p>
            <a:pPr algn="l" rtl="0"/>
            <a:r>
              <a:rPr lang="es" sz="11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GEO  "g2012a-CONUS.geo" -0.012</a:t>
            </a:r>
          </a:p>
          <a:p>
            <a:pPr algn="l" rtl="0"/>
            <a:r>
              <a:rPr lang="es" sz="11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HVU 0.3048006096 0.3048006096</a:t>
            </a:r>
          </a:p>
          <a:p>
            <a:pPr algn="l" rtl="0"/>
            <a:r>
              <a:rPr lang="es" sz="11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VDatum GASCNCsab31_8301</a:t>
            </a:r>
          </a:p>
          <a:p>
            <a:pPr algn="l" rtl="0"/>
            <a:r>
              <a:rPr lang="es" sz="11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VSurface MLLW</a:t>
            </a:r>
          </a:p>
          <a:p>
            <a:pPr algn="l" rtl="0"/>
            <a:r>
              <a:rPr lang="es" sz="11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TND 13:39:25 01/03/2017 300</a:t>
            </a:r>
          </a:p>
          <a:p>
            <a:pPr algn="l" rtl="0"/>
            <a:r>
              <a:rPr lang="es" sz="11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 0 33253 "GPS NMEA-0183" 57348 C:\HYPACK 2017\devices\gps.dll 17.0.5.0</a:t>
            </a:r>
          </a:p>
          <a:p>
            <a:pPr algn="l" rtl="0"/>
            <a:r>
              <a:rPr lang="es" sz="11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OFF 0 0.000000 0.000000 -10.000000 0.000000 0.000000 0.000000 0.000000</a:t>
            </a:r>
          </a:p>
          <a:p>
            <a:pPr algn="l" rtl="0"/>
            <a:r>
              <a:rPr lang="es" sz="11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PRD 0 KTD "" "GASCNCsab31_8301" "MLLW"</a:t>
            </a:r>
          </a:p>
          <a:p>
            <a:pPr algn="l" rtl="0"/>
            <a:r>
              <a:rPr lang="es" sz="11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DDT 0 SYN KTC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199" y="4461212"/>
            <a:ext cx="2466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sz="1400" b="0" i="1" u="sng">
                <a:solidFill>
                  <a:srgbClr val="53565A"/>
                </a:solidFill>
                <a:latin typeface="+mj-lt"/>
              </a:rPr>
              <a:t>Registros Brutos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4927937"/>
            <a:ext cx="822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sz="10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POS 0 49165.174 973164.010 778430.404 16.886</a:t>
            </a:r>
          </a:p>
          <a:p>
            <a:pPr algn="l" rtl="0"/>
            <a:r>
              <a:rPr lang="es" sz="10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QUA 0 49165.174 7 5.000 0.700 13.000 4.000 0.000 0.000 0.000</a:t>
            </a:r>
          </a:p>
          <a:p>
            <a:pPr algn="l" rtl="0"/>
            <a:r>
              <a:rPr lang="es" sz="10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RAW 0 49165.174 4 320816.57260 -810855.32490 -27.40400 124452.00000</a:t>
            </a:r>
          </a:p>
          <a:p>
            <a:pPr algn="l" rtl="0"/>
            <a:r>
              <a:rPr lang="es" sz="10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TID 0 49165.174 -6.887</a:t>
            </a:r>
          </a:p>
          <a:p>
            <a:pPr algn="l" rtl="0"/>
            <a:r>
              <a:rPr lang="es" sz="10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KTC 0 49165.174 11 -89.908 -89.908 -102.280 4.515 -10.000 0.000 6.887 0.000 0.000 0.000 3.000</a:t>
            </a:r>
          </a:p>
          <a:p>
            <a:pPr algn="l" rtl="0"/>
            <a:r>
              <a:rPr lang="es" sz="10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MSG 0 49165.174 $GPGGA,124452.00,3208.165726,N,08108.553249,W,4,13,0.7,4.136,M,-31.540,M,1,0001*61</a:t>
            </a:r>
          </a:p>
        </p:txBody>
      </p:sp>
    </p:spTree>
    <p:extLst>
      <p:ext uri="{BB962C8B-B14F-4D97-AF65-F5344CB8AC3E}">
        <p14:creationId xmlns:p14="http://schemas.microsoft.com/office/powerpoint/2010/main" val="12206838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459" y="5358653"/>
            <a:ext cx="8646318" cy="228600"/>
          </a:xfrm>
        </p:spPr>
        <p:txBody>
          <a:bodyPr/>
          <a:lstStyle/>
          <a:p>
            <a:pPr algn="l" rtl="0"/>
            <a:r>
              <a:rPr lang="es" sz="1200" b="0" i="0" u="none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KTC 0 49165.174 11 -89.908 -89.908 -102.280 4.515 -10.000 0.000 6.887 0.000 0.000 0.000 3.000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502023" y="-51547"/>
            <a:ext cx="91392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3565A"/>
                </a:solidFill>
                <a:latin typeface="Arial"/>
                <a:ea typeface="+mj-ea"/>
                <a:cs typeface="Arial"/>
              </a:defRPr>
            </a:lvl1pPr>
            <a:lvl2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2pPr>
            <a:lvl3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3pPr>
            <a:lvl4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4pPr>
            <a:lvl5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5pPr>
            <a:lvl6pPr marL="457200" algn="l" defTabSz="457200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6pPr>
            <a:lvl7pPr marL="914400" algn="l" defTabSz="457200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7pPr>
            <a:lvl8pPr marL="1371600" algn="l" defTabSz="457200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8pPr>
            <a:lvl9pPr marL="1828800" algn="l" defTabSz="457200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53975" algn="l" rtl="0" eaLnBrk="1" hangingPunct="1"/>
            <a:r>
              <a:rPr lang="es" sz="3200" b="0" i="0" u="none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Registro KTC</a:t>
            </a:r>
            <a:endParaRPr lang="es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16999"/>
              </p:ext>
            </p:extLst>
          </p:nvPr>
        </p:nvGraphicFramePr>
        <p:xfrm>
          <a:off x="1577788" y="1320053"/>
          <a:ext cx="5257800" cy="38100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2942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635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effectLst/>
                        </a:rPr>
                        <a:t>0 </a:t>
                      </a:r>
                      <a:endParaRPr lang="es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effectLst/>
                        </a:rPr>
                        <a:t> Dispositivo #	</a:t>
                      </a:r>
                      <a:endParaRPr lang="es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effectLst/>
                        </a:rPr>
                        <a:t>49165.174 </a:t>
                      </a:r>
                      <a:endParaRPr lang="es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 Tiempo (segundos después de media noche)</a:t>
                      </a:r>
                      <a:endParaRPr lang="es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effectLst/>
                        </a:rPr>
                        <a:t>11 </a:t>
                      </a:r>
                      <a:endParaRPr lang="es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 # valores siguientes</a:t>
                      </a:r>
                      <a:endParaRPr lang="es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effectLst/>
                        </a:rPr>
                        <a:t>-89.908 </a:t>
                      </a:r>
                      <a:endParaRPr lang="e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 Altura elipsoidal WGS 84 en la antena</a:t>
                      </a:r>
                      <a:endParaRPr lang="es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effectLst/>
                        </a:rPr>
                        <a:t>-89.908 </a:t>
                      </a:r>
                      <a:endParaRPr lang="e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 Altura ElipsoidalLocal en la antena</a:t>
                      </a:r>
                      <a:endParaRPr lang="es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effectLst/>
                        </a:rPr>
                        <a:t>-102.280 </a:t>
                      </a:r>
                      <a:endParaRPr lang="es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 Valor Undulation (N)</a:t>
                      </a:r>
                      <a:endParaRPr lang="es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effectLst/>
                        </a:rPr>
                        <a:t>4.515 </a:t>
                      </a:r>
                      <a:endParaRPr lang="es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 K</a:t>
                      </a:r>
                      <a:endParaRPr lang="es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effectLst/>
                        </a:rPr>
                        <a:t>-10.000 </a:t>
                      </a:r>
                      <a:endParaRPr lang="e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 altura antena desde punto referencia bote (ófset)</a:t>
                      </a:r>
                      <a:endParaRPr lang="es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effectLst/>
                        </a:rPr>
                        <a:t>0.000 </a:t>
                      </a:r>
                      <a:endParaRPr lang="e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 calado</a:t>
                      </a:r>
                      <a:endParaRPr lang="es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effectLst/>
                        </a:rPr>
                        <a:t>6.887 </a:t>
                      </a:r>
                      <a:endParaRPr lang="es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 marea</a:t>
                      </a:r>
                      <a:endParaRPr lang="es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effectLst/>
                        </a:rPr>
                        <a:t>0.000 </a:t>
                      </a:r>
                      <a:endParaRPr lang="e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 cabeceo	deg*100</a:t>
                      </a:r>
                      <a:endParaRPr lang="es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effectLst/>
                        </a:rPr>
                        <a:t>0.000 </a:t>
                      </a:r>
                      <a:endParaRPr lang="e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 balanceo	deg*100</a:t>
                      </a:r>
                      <a:endParaRPr lang="es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effectLst/>
                        </a:rPr>
                        <a:t>0.000 </a:t>
                      </a:r>
                      <a:endParaRPr lang="e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 oleaje</a:t>
                      </a:r>
                      <a:endParaRPr lang="es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231307">
                <a:tc>
                  <a:txBody>
                    <a:bodyPr/>
                    <a:lstStyle/>
                    <a:p>
                      <a:pPr marL="0" marR="0" algn="l" rtl="0"/>
                      <a:r>
                        <a:rPr lang="es" sz="1100" b="0" i="0" u="none">
                          <a:effectLst/>
                        </a:rPr>
                        <a:t>3.000</a:t>
                      </a:r>
                      <a:endParaRPr lang="e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 Modo Calculo RTK</a:t>
                      </a:r>
                    </a:p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	0 = Ninguno</a:t>
                      </a:r>
                    </a:p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	1 = (K-N) desde Archivo KTD</a:t>
                      </a:r>
                    </a:p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	2 = N desde el Modelo Geoidal, K desde KTD</a:t>
                      </a:r>
                    </a:p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	3 = N desde el Modelo Geoidal, K desde VDatum</a:t>
                      </a:r>
                    </a:p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	4 = N desde el Modelo Geoidal, K desde usuario</a:t>
                      </a:r>
                    </a:p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100" b="0" i="0" u="none">
                          <a:solidFill>
                            <a:srgbClr val="53565A"/>
                          </a:solidFill>
                          <a:effectLst/>
                        </a:rPr>
                        <a:t>	5 = N-K desde usuario</a:t>
                      </a:r>
                      <a:endParaRPr lang="es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927412" y="5688106"/>
            <a:ext cx="4908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 rtl="0"/>
            <a:r>
              <a:rPr lang="es" sz="1800" b="0" i="0" u="none">
                <a:solidFill>
                  <a:srgbClr val="53565A"/>
                </a:solidFill>
              </a:rPr>
              <a:t>T’ = K – N + A + H + D</a:t>
            </a:r>
            <a:endParaRPr lang="es" altLang="en-US" dirty="0">
              <a:solidFill>
                <a:srgbClr val="53565A"/>
              </a:solidFill>
            </a:endParaRPr>
          </a:p>
          <a:p>
            <a:pPr marL="0" lvl="1" algn="l" rtl="0"/>
            <a:r>
              <a:rPr lang="es" sz="1800" b="0" i="0" u="none">
                <a:solidFill>
                  <a:srgbClr val="53565A"/>
                </a:solidFill>
              </a:rPr>
              <a:t>T’ = 4,515 – (-102,280) + (-89,908) + (-10)</a:t>
            </a:r>
          </a:p>
          <a:p>
            <a:pPr marL="0" lvl="1" algn="l" rtl="0"/>
            <a:r>
              <a:rPr lang="es" sz="1800" b="0" i="0" u="none">
                <a:solidFill>
                  <a:srgbClr val="53565A"/>
                </a:solidFill>
              </a:rPr>
              <a:t>T’ = 6,887 (Corrección de Marea = -6,887)</a:t>
            </a:r>
          </a:p>
        </p:txBody>
      </p:sp>
    </p:spTree>
    <p:extLst>
      <p:ext uri="{BB962C8B-B14F-4D97-AF65-F5344CB8AC3E}">
        <p14:creationId xmlns:p14="http://schemas.microsoft.com/office/powerpoint/2010/main" val="22953627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077200" cy="990600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Movimiento entre actualizaciones RTK</a:t>
            </a:r>
          </a:p>
        </p:txBody>
      </p:sp>
      <p:sp>
        <p:nvSpPr>
          <p:cNvPr id="20482" name="Rectangle 4"/>
          <p:cNvSpPr>
            <a:spLocks noGrp="1" noChangeArrowheads="1"/>
          </p:cNvSpPr>
          <p:nvPr>
            <p:ph idx="1"/>
          </p:nvPr>
        </p:nvSpPr>
        <p:spPr>
          <a:xfrm>
            <a:off x="152400" y="1534951"/>
            <a:ext cx="3962400" cy="4054000"/>
          </a:xfrm>
        </p:spPr>
        <p:txBody>
          <a:bodyPr rtlCol="0">
            <a:normAutofit/>
          </a:bodyPr>
          <a:lstStyle/>
          <a:p>
            <a:pPr marL="696913" indent="-285750" algn="l" rtl="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 levantamientos con Marea RTK, usted necesita un MRU para determinar el movimiento de la Antena RTK entre actualizaciones.</a:t>
            </a:r>
          </a:p>
          <a:p>
            <a:pPr marL="696913" indent="-285750" algn="l" rtl="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96913" indent="-285750" algn="l" rtl="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Marea Promedio para Remover Oleaje:  Valores z RTK son promediados a través del tiempo para determinar ‘un Plano Normalizado de Oleaje’.  Datos MRU son aplicados directamente a este plano.</a:t>
            </a:r>
          </a:p>
          <a:p>
            <a:pPr marL="411163" algn="l" rtl="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</a:p>
          <a:p>
            <a:pPr marL="696913" indent="-285750" algn="l" rtl="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Mezclar Datos de Marea con Oleaje:  MRU es usado para determinar el movimiento de la antena entre valores z RTK fijos.  </a:t>
            </a:r>
          </a:p>
          <a:p>
            <a:pPr marL="696913" indent="-285750" algn="l" rtl="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96913" indent="-285750" algn="l" rtl="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 decision de cual método usar se hace en SBMAX y MBMAX.</a:t>
            </a:r>
          </a:p>
        </p:txBody>
      </p:sp>
      <p:pic>
        <p:nvPicPr>
          <p:cNvPr id="47108" name="Picture 5" descr="HydroArticle7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295400"/>
            <a:ext cx="312420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9" descr="C:\2010 HYPACK Presentations\08 - Processing SB Data\Pictures\SBMAX 2010 RTK Tide Setting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127500"/>
            <a:ext cx="4038600" cy="206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32151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es" b="0" i="0" u="none"/>
              <a:t>Gracias !</a:t>
            </a:r>
            <a:endParaRPr lang="es" sz="2400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Históricas)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Mas Nuevas)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none">
                <a:solidFill>
                  <a:schemeClr val="bg2"/>
                </a:solidFill>
              </a:rPr>
              <a:t>Vínculos para más información: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sng">
                <a:solidFill>
                  <a:schemeClr val="bg1"/>
                </a:solidFill>
              </a:rPr>
              <a:t>Contáctenos:</a:t>
            </a:r>
          </a:p>
          <a:p>
            <a:endParaRPr lang="es" dirty="0"/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Sales@HYPACK.com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Help@HYPACK.com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(860) 635 - 1500</a:t>
            </a:r>
          </a:p>
          <a:p>
            <a:endParaRPr lang="es" dirty="0"/>
          </a:p>
        </p:txBody>
      </p:sp>
    </p:spTree>
    <p:extLst>
      <p:ext uri="{BB962C8B-B14F-4D97-AF65-F5344CB8AC3E}">
        <p14:creationId xmlns:p14="http://schemas.microsoft.com/office/powerpoint/2010/main" val="1393197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Datums</a:t>
            </a:r>
            <a:endParaRPr lang="es" altLang="en-US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1379" name="Oval 3"/>
          <p:cNvSpPr>
            <a:spLocks noChangeArrowheads="1"/>
          </p:cNvSpPr>
          <p:nvPr/>
        </p:nvSpPr>
        <p:spPr bwMode="auto">
          <a:xfrm>
            <a:off x="1295400" y="1295400"/>
            <a:ext cx="4800600" cy="42672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7892" name="Freeform 4"/>
          <p:cNvSpPr>
            <a:spLocks/>
          </p:cNvSpPr>
          <p:nvPr/>
        </p:nvSpPr>
        <p:spPr bwMode="auto">
          <a:xfrm>
            <a:off x="1524000" y="1447800"/>
            <a:ext cx="1524000" cy="1600200"/>
          </a:xfrm>
          <a:custGeom>
            <a:avLst/>
            <a:gdLst>
              <a:gd name="T0" fmla="*/ 0 w 960"/>
              <a:gd name="T1" fmla="*/ 2147483646 h 1008"/>
              <a:gd name="T2" fmla="*/ 2147483646 w 960"/>
              <a:gd name="T3" fmla="*/ 2147483646 h 1008"/>
              <a:gd name="T4" fmla="*/ 2147483646 w 960"/>
              <a:gd name="T5" fmla="*/ 2147483646 h 1008"/>
              <a:gd name="T6" fmla="*/ 2147483646 w 960"/>
              <a:gd name="T7" fmla="*/ 2147483646 h 1008"/>
              <a:gd name="T8" fmla="*/ 2147483646 w 960"/>
              <a:gd name="T9" fmla="*/ 2147483646 h 1008"/>
              <a:gd name="T10" fmla="*/ 2147483646 w 960"/>
              <a:gd name="T11" fmla="*/ 2147483646 h 1008"/>
              <a:gd name="T12" fmla="*/ 2147483646 w 960"/>
              <a:gd name="T13" fmla="*/ 2147483646 h 1008"/>
              <a:gd name="T14" fmla="*/ 2147483646 w 960"/>
              <a:gd name="T15" fmla="*/ 0 h 100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60"/>
              <a:gd name="T25" fmla="*/ 0 h 1008"/>
              <a:gd name="T26" fmla="*/ 960 w 960"/>
              <a:gd name="T27" fmla="*/ 1008 h 100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60" h="1008">
                <a:moveTo>
                  <a:pt x="0" y="1008"/>
                </a:moveTo>
                <a:cubicBezTo>
                  <a:pt x="8" y="940"/>
                  <a:pt x="16" y="872"/>
                  <a:pt x="48" y="816"/>
                </a:cubicBezTo>
                <a:cubicBezTo>
                  <a:pt x="80" y="760"/>
                  <a:pt x="160" y="720"/>
                  <a:pt x="192" y="672"/>
                </a:cubicBezTo>
                <a:cubicBezTo>
                  <a:pt x="224" y="624"/>
                  <a:pt x="200" y="576"/>
                  <a:pt x="240" y="528"/>
                </a:cubicBezTo>
                <a:cubicBezTo>
                  <a:pt x="280" y="480"/>
                  <a:pt x="384" y="432"/>
                  <a:pt x="432" y="384"/>
                </a:cubicBezTo>
                <a:cubicBezTo>
                  <a:pt x="480" y="336"/>
                  <a:pt x="464" y="296"/>
                  <a:pt x="528" y="240"/>
                </a:cubicBezTo>
                <a:cubicBezTo>
                  <a:pt x="592" y="184"/>
                  <a:pt x="744" y="88"/>
                  <a:pt x="816" y="48"/>
                </a:cubicBezTo>
                <a:cubicBezTo>
                  <a:pt x="888" y="8"/>
                  <a:pt x="936" y="8"/>
                  <a:pt x="960" y="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7893" name="Freeform 5"/>
          <p:cNvSpPr>
            <a:spLocks/>
          </p:cNvSpPr>
          <p:nvPr/>
        </p:nvSpPr>
        <p:spPr bwMode="auto">
          <a:xfrm>
            <a:off x="7772400" y="3276600"/>
            <a:ext cx="952500" cy="1828800"/>
          </a:xfrm>
          <a:custGeom>
            <a:avLst/>
            <a:gdLst>
              <a:gd name="T0" fmla="*/ 0 w 600"/>
              <a:gd name="T1" fmla="*/ 2147483646 h 1152"/>
              <a:gd name="T2" fmla="*/ 2147483646 w 600"/>
              <a:gd name="T3" fmla="*/ 2147483646 h 1152"/>
              <a:gd name="T4" fmla="*/ 2147483646 w 600"/>
              <a:gd name="T5" fmla="*/ 2147483646 h 1152"/>
              <a:gd name="T6" fmla="*/ 2147483646 w 600"/>
              <a:gd name="T7" fmla="*/ 2147483646 h 1152"/>
              <a:gd name="T8" fmla="*/ 2147483646 w 600"/>
              <a:gd name="T9" fmla="*/ 0 h 11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0"/>
              <a:gd name="T16" fmla="*/ 0 h 1152"/>
              <a:gd name="T17" fmla="*/ 600 w 600"/>
              <a:gd name="T18" fmla="*/ 1152 h 11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0" h="1152">
                <a:moveTo>
                  <a:pt x="0" y="1152"/>
                </a:moveTo>
                <a:cubicBezTo>
                  <a:pt x="108" y="1056"/>
                  <a:pt x="216" y="960"/>
                  <a:pt x="288" y="864"/>
                </a:cubicBezTo>
                <a:cubicBezTo>
                  <a:pt x="360" y="768"/>
                  <a:pt x="384" y="672"/>
                  <a:pt x="432" y="576"/>
                </a:cubicBezTo>
                <a:cubicBezTo>
                  <a:pt x="480" y="480"/>
                  <a:pt x="552" y="384"/>
                  <a:pt x="576" y="288"/>
                </a:cubicBezTo>
                <a:cubicBezTo>
                  <a:pt x="600" y="192"/>
                  <a:pt x="576" y="48"/>
                  <a:pt x="576" y="0"/>
                </a:cubicBezTo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101382" name="Text Box 6">
            <a:extLst>
              <a:ext uri="{FF2B5EF4-FFF2-40B4-BE49-F238E27FC236}">
                <a16:creationId xmlns="" xmlns:a16="http://schemas.microsoft.com/office/drawing/2014/main" id="{7EE7BF13-019D-4792-882A-42D7ABD462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3505200"/>
            <a:ext cx="1752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es" sz="2000" b="1" i="0" u="none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Elipsoide Internacional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304800" y="1447800"/>
            <a:ext cx="1447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2000" b="1" i="0" u="none">
                <a:solidFill>
                  <a:srgbClr val="FF0000"/>
                </a:solidFill>
                <a:latin typeface="Arial Unicode MS" pitchFamily="34" charset="-128"/>
              </a:rPr>
              <a:t>Datum Europeo 1950</a:t>
            </a: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8001000" y="4876800"/>
            <a:ext cx="1143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es" sz="2000" b="1" i="0" u="none">
                <a:solidFill>
                  <a:srgbClr val="00FF00"/>
                </a:solidFill>
                <a:latin typeface="Arial Unicode MS" pitchFamily="34" charset="-128"/>
              </a:rPr>
              <a:t>Datum Bogotá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14400" y="2819400"/>
            <a:ext cx="6553200" cy="2308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0" i="0" u="none" dirty="0">
                <a:solidFill>
                  <a:srgbClr val="53565A"/>
                </a:solidFill>
              </a:rPr>
              <a:t>Su datum usualmente determinará cual elipsoide será usado.</a:t>
            </a:r>
          </a:p>
          <a:p>
            <a:endParaRPr lang="es" altLang="en-US" dirty="0">
              <a:solidFill>
                <a:srgbClr val="53565A"/>
              </a:solidFill>
            </a:endParaRPr>
          </a:p>
          <a:p>
            <a:pPr algn="l" rtl="0"/>
            <a:r>
              <a:rPr lang="es" b="0" i="0" u="none" dirty="0">
                <a:solidFill>
                  <a:srgbClr val="53565A"/>
                </a:solidFill>
              </a:rPr>
              <a:t>Datum Norte Americano 1927:  		Elipsoide Clarke 1866</a:t>
            </a:r>
          </a:p>
          <a:p>
            <a:pPr algn="l" rtl="0"/>
            <a:r>
              <a:rPr lang="es" b="0" i="0" u="none" dirty="0">
                <a:solidFill>
                  <a:srgbClr val="53565A"/>
                </a:solidFill>
              </a:rPr>
              <a:t>Datum Norte Americano 1983:  		Elipsoide GRS 1980</a:t>
            </a:r>
          </a:p>
          <a:p>
            <a:pPr algn="l" rtl="0"/>
            <a:r>
              <a:rPr lang="es" b="0" i="0" u="none" dirty="0">
                <a:solidFill>
                  <a:srgbClr val="53565A"/>
                </a:solidFill>
              </a:rPr>
              <a:t>Cuadrícula Nacional UK:				</a:t>
            </a:r>
            <a:r>
              <a:rPr lang="es" b="0" i="0" u="none" dirty="0" smtClean="0">
                <a:solidFill>
                  <a:srgbClr val="53565A"/>
                </a:solidFill>
              </a:rPr>
              <a:t>Elipsoide </a:t>
            </a:r>
            <a:r>
              <a:rPr lang="es" b="0" i="0" u="none" dirty="0">
                <a:solidFill>
                  <a:srgbClr val="53565A"/>
                </a:solidFill>
              </a:rPr>
              <a:t>Airy</a:t>
            </a:r>
          </a:p>
          <a:p>
            <a:pPr algn="l" rtl="0"/>
            <a:r>
              <a:rPr lang="es" b="0" i="0" u="none" dirty="0">
                <a:solidFill>
                  <a:srgbClr val="53565A"/>
                </a:solidFill>
              </a:rPr>
              <a:t>Riks Drihoek (Holanda):            		</a:t>
            </a:r>
            <a:r>
              <a:rPr lang="es" b="0" i="0" u="none" dirty="0" smtClean="0">
                <a:solidFill>
                  <a:srgbClr val="53565A"/>
                </a:solidFill>
              </a:rPr>
              <a:t>	Bessel </a:t>
            </a:r>
            <a:r>
              <a:rPr lang="es" b="0" i="0" u="none" dirty="0">
                <a:solidFill>
                  <a:srgbClr val="53565A"/>
                </a:solidFill>
              </a:rPr>
              <a:t>1841</a:t>
            </a:r>
          </a:p>
          <a:p>
            <a:pPr algn="l" rtl="0"/>
            <a:r>
              <a:rPr lang="es" b="0" i="0" u="none" dirty="0">
                <a:solidFill>
                  <a:srgbClr val="53565A"/>
                </a:solidFill>
              </a:rPr>
              <a:t>Cuadrícula Hong Kong 80                  	</a:t>
            </a:r>
            <a:r>
              <a:rPr lang="es" b="0" i="0" u="none" dirty="0" smtClean="0">
                <a:solidFill>
                  <a:srgbClr val="53565A"/>
                </a:solidFill>
              </a:rPr>
              <a:t>Internacional</a:t>
            </a:r>
            <a:endParaRPr lang="es" b="0" i="0" u="none" dirty="0">
              <a:solidFill>
                <a:srgbClr val="53565A"/>
              </a:solidFill>
            </a:endParaRPr>
          </a:p>
          <a:p>
            <a:pPr algn="l" rtl="0"/>
            <a:r>
              <a:rPr lang="es" b="0" i="0" u="none" dirty="0">
                <a:solidFill>
                  <a:srgbClr val="53565A"/>
                </a:solidFill>
              </a:rPr>
              <a:t>Cuadrícula Vieja Jamaica: 	       			Elipsoide Clarke 1880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28600" y="5867400"/>
            <a:ext cx="5562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0" i="0" u="none">
                <a:solidFill>
                  <a:srgbClr val="53565A"/>
                </a:solidFill>
              </a:rPr>
              <a:t>Cuando un elipsoide se mueve para ajustarse a sus condiciones “locales” del geoide, se convierte en un “datum”.</a:t>
            </a:r>
          </a:p>
        </p:txBody>
      </p:sp>
    </p:spTree>
    <p:extLst>
      <p:ext uri="{BB962C8B-B14F-4D97-AF65-F5344CB8AC3E}">
        <p14:creationId xmlns:p14="http://schemas.microsoft.com/office/powerpoint/2010/main" val="83547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83 3.3796E-6 L 0.29583 3.3796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animBg="1"/>
      <p:bldP spid="12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C1A4D67D-21B2-4954-A5D9-C788F0D515D8}"/>
              </a:ext>
            </a:extLst>
          </p:cNvPr>
          <p:cNvSpPr/>
          <p:nvPr/>
        </p:nvSpPr>
        <p:spPr>
          <a:xfrm>
            <a:off x="0" y="685800"/>
            <a:ext cx="9144000" cy="6172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102402" name="Rectangle 2">
            <a:extLst>
              <a:ext uri="{FF2B5EF4-FFF2-40B4-BE49-F238E27FC236}">
                <a16:creationId xmlns="" xmlns:a16="http://schemas.microsoft.com/office/drawing/2014/main" id="{F1B70FDA-DC85-4E8F-977E-6B3E083F4C44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347663" y="0"/>
            <a:ext cx="8720137" cy="989013"/>
          </a:xfrm>
        </p:spPr>
        <p:txBody>
          <a:bodyPr rtlCol="0">
            <a:normAutofit fontScale="90000"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sz="3200" b="0" i="0" u="none"/>
              <a:t>Transformación Datum</a:t>
            </a:r>
            <a:r>
              <a:rPr lang="e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" sz="2000" b="0" i="0" u="none"/>
              <a:t>Convirtiendo su posición desde un datum (usualmente WGS 84) a un datum local.</a:t>
            </a:r>
            <a:endParaRPr lang="es" dirty="0"/>
          </a:p>
        </p:txBody>
      </p:sp>
      <p:sp>
        <p:nvSpPr>
          <p:cNvPr id="39940" name="Oval 3"/>
          <p:cNvSpPr>
            <a:spLocks noChangeArrowheads="1"/>
          </p:cNvSpPr>
          <p:nvPr/>
        </p:nvSpPr>
        <p:spPr bwMode="auto">
          <a:xfrm>
            <a:off x="685800" y="1828800"/>
            <a:ext cx="4724400" cy="4419600"/>
          </a:xfrm>
          <a:prstGeom prst="ellipse">
            <a:avLst/>
          </a:prstGeom>
          <a:noFill/>
          <a:ln w="57150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9941" name="Oval 4"/>
          <p:cNvSpPr>
            <a:spLocks noChangeArrowheads="1"/>
          </p:cNvSpPr>
          <p:nvPr/>
        </p:nvSpPr>
        <p:spPr bwMode="auto">
          <a:xfrm>
            <a:off x="914400" y="1752600"/>
            <a:ext cx="4267200" cy="4648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endParaRPr lang="es" altLang="en-US" sz="1600">
              <a:solidFill>
                <a:srgbClr val="FFFF00"/>
              </a:solidFill>
              <a:latin typeface="Arial Unicode MS" pitchFamily="34" charset="-128"/>
            </a:endParaRPr>
          </a:p>
        </p:txBody>
      </p:sp>
      <p:sp>
        <p:nvSpPr>
          <p:cNvPr id="39942" name="Line 5"/>
          <p:cNvSpPr>
            <a:spLocks noChangeShapeType="1"/>
          </p:cNvSpPr>
          <p:nvPr/>
        </p:nvSpPr>
        <p:spPr bwMode="auto">
          <a:xfrm>
            <a:off x="914400" y="4114800"/>
            <a:ext cx="426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3" name="Line 6"/>
          <p:cNvSpPr>
            <a:spLocks noChangeShapeType="1"/>
          </p:cNvSpPr>
          <p:nvPr/>
        </p:nvSpPr>
        <p:spPr bwMode="auto">
          <a:xfrm>
            <a:off x="3048000" y="1752600"/>
            <a:ext cx="0" cy="4648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4" name="Line 7"/>
          <p:cNvSpPr>
            <a:spLocks noChangeShapeType="1"/>
          </p:cNvSpPr>
          <p:nvPr/>
        </p:nvSpPr>
        <p:spPr bwMode="auto">
          <a:xfrm>
            <a:off x="685800" y="4038600"/>
            <a:ext cx="4724400" cy="0"/>
          </a:xfrm>
          <a:prstGeom prst="line">
            <a:avLst/>
          </a:prstGeom>
          <a:noFill/>
          <a:ln w="57150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5" name="Line 8"/>
          <p:cNvSpPr>
            <a:spLocks noChangeShapeType="1"/>
          </p:cNvSpPr>
          <p:nvPr/>
        </p:nvSpPr>
        <p:spPr bwMode="auto">
          <a:xfrm>
            <a:off x="2971800" y="1828800"/>
            <a:ext cx="0" cy="4419600"/>
          </a:xfrm>
          <a:prstGeom prst="line">
            <a:avLst/>
          </a:prstGeom>
          <a:noFill/>
          <a:ln w="57150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6" name="Oval 9"/>
          <p:cNvSpPr>
            <a:spLocks noChangeArrowheads="1"/>
          </p:cNvSpPr>
          <p:nvPr/>
        </p:nvSpPr>
        <p:spPr bwMode="auto">
          <a:xfrm>
            <a:off x="5029200" y="2438400"/>
            <a:ext cx="152400" cy="152400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9947" name="Line 10"/>
          <p:cNvSpPr>
            <a:spLocks noChangeShapeType="1"/>
          </p:cNvSpPr>
          <p:nvPr/>
        </p:nvSpPr>
        <p:spPr bwMode="auto">
          <a:xfrm flipH="1">
            <a:off x="3733800" y="2590800"/>
            <a:ext cx="1295400" cy="1447800"/>
          </a:xfrm>
          <a:prstGeom prst="line">
            <a:avLst/>
          </a:prstGeom>
          <a:noFill/>
          <a:ln w="57150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8" name="Line 11"/>
          <p:cNvSpPr>
            <a:spLocks noChangeShapeType="1"/>
          </p:cNvSpPr>
          <p:nvPr/>
        </p:nvSpPr>
        <p:spPr bwMode="auto">
          <a:xfrm flipH="1">
            <a:off x="3124200" y="2514600"/>
            <a:ext cx="1905000" cy="1600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9" name="Text Box 12"/>
          <p:cNvSpPr txBox="1">
            <a:spLocks noChangeArrowheads="1"/>
          </p:cNvSpPr>
          <p:nvPr/>
        </p:nvSpPr>
        <p:spPr bwMode="auto">
          <a:xfrm>
            <a:off x="3962400" y="3733800"/>
            <a:ext cx="457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92D050"/>
                </a:solidFill>
                <a:cs typeface="Arial" pitchFamily="34" charset="0"/>
              </a:rPr>
              <a:t>Φ’</a:t>
            </a:r>
            <a:endParaRPr lang="es" altLang="en-US" b="1">
              <a:solidFill>
                <a:srgbClr val="92D050"/>
              </a:solidFill>
              <a:latin typeface="GreekC" pitchFamily="2" charset="0"/>
            </a:endParaRPr>
          </a:p>
        </p:txBody>
      </p:sp>
      <p:sp>
        <p:nvSpPr>
          <p:cNvPr id="39950" name="Text Box 13"/>
          <p:cNvSpPr txBox="1">
            <a:spLocks noChangeArrowheads="1"/>
          </p:cNvSpPr>
          <p:nvPr/>
        </p:nvSpPr>
        <p:spPr bwMode="auto">
          <a:xfrm>
            <a:off x="3429000" y="3733800"/>
            <a:ext cx="457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FF0000"/>
                </a:solidFill>
                <a:cs typeface="Arial" pitchFamily="34" charset="0"/>
              </a:rPr>
              <a:t>Φ</a:t>
            </a:r>
            <a:endParaRPr lang="es" altLang="en-US" b="1">
              <a:solidFill>
                <a:srgbClr val="FF0000"/>
              </a:solidFill>
              <a:latin typeface="GreekC" pitchFamily="2" charset="0"/>
            </a:endParaRPr>
          </a:p>
        </p:txBody>
      </p:sp>
      <p:sp>
        <p:nvSpPr>
          <p:cNvPr id="13329" name="Text Box 14">
            <a:extLst>
              <a:ext uri="{FF2B5EF4-FFF2-40B4-BE49-F238E27FC236}">
                <a16:creationId xmlns="" xmlns:a16="http://schemas.microsoft.com/office/drawing/2014/main" id="{A59BC312-D753-46A9-ADEC-F1B41A92D1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1905000"/>
            <a:ext cx="3200400" cy="244682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rgbClr val="53565A"/>
                </a:solidFill>
                <a:latin typeface="+mj-lt"/>
              </a:rPr>
              <a:t>Su latitud, longitud y altura sobre el elipsoide varia dependiendo del datum que esta siendo usado.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rgbClr val="53565A"/>
                </a:solidFill>
                <a:latin typeface="+mj-lt"/>
              </a:rPr>
              <a:t>El proceso de ir de un datum (WGS 84) a otro datum es llamado una “Transformación de Datum”.</a:t>
            </a:r>
          </a:p>
        </p:txBody>
      </p:sp>
      <p:sp>
        <p:nvSpPr>
          <p:cNvPr id="39952" name="Text Box 15"/>
          <p:cNvSpPr txBox="1">
            <a:spLocks noChangeArrowheads="1"/>
          </p:cNvSpPr>
          <p:nvPr/>
        </p:nvSpPr>
        <p:spPr bwMode="auto">
          <a:xfrm>
            <a:off x="381000" y="2057400"/>
            <a:ext cx="1066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1" i="0" u="none">
                <a:solidFill>
                  <a:srgbClr val="92D050"/>
                </a:solidFill>
                <a:latin typeface="Arial Unicode MS" pitchFamily="34" charset="-128"/>
              </a:rPr>
              <a:t>WGS 84</a:t>
            </a:r>
          </a:p>
        </p:txBody>
      </p:sp>
      <p:sp>
        <p:nvSpPr>
          <p:cNvPr id="35857" name="Text Box 16">
            <a:extLst>
              <a:ext uri="{FF2B5EF4-FFF2-40B4-BE49-F238E27FC236}">
                <a16:creationId xmlns="" xmlns:a16="http://schemas.microsoft.com/office/drawing/2014/main" id="{6240ED15-FC1C-42B4-9F64-0B26EB382D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5334000"/>
            <a:ext cx="2667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1" i="0" u="none">
                <a:solidFill>
                  <a:srgbClr val="FF0000"/>
                </a:solidFill>
                <a:latin typeface="+mn-lt"/>
              </a:rPr>
              <a:t>Datum Europeo 1950 Elipsoide Internacional</a:t>
            </a:r>
          </a:p>
        </p:txBody>
      </p:sp>
    </p:spTree>
    <p:extLst>
      <p:ext uri="{BB962C8B-B14F-4D97-AF65-F5344CB8AC3E}">
        <p14:creationId xmlns:p14="http://schemas.microsoft.com/office/powerpoint/2010/main" val="93440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B57A79EC-BC68-46D6-B884-B4FCF50D3419}"/>
              </a:ext>
            </a:extLst>
          </p:cNvPr>
          <p:cNvSpPr/>
          <p:nvPr/>
        </p:nvSpPr>
        <p:spPr>
          <a:xfrm>
            <a:off x="304800" y="1804988"/>
            <a:ext cx="2590800" cy="709612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1400" b="1" i="0" u="none" dirty="0">
                <a:solidFill>
                  <a:srgbClr val="53565A"/>
                </a:solidFill>
              </a:rPr>
              <a:t>Levantando en Elipsoide WGS 84?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="" xmlns:a16="http://schemas.microsoft.com/office/drawing/2014/main" id="{06B223EC-F4B3-4063-A4A2-A9BB61A52B16}"/>
              </a:ext>
            </a:extLst>
          </p:cNvPr>
          <p:cNvSpPr/>
          <p:nvPr/>
        </p:nvSpPr>
        <p:spPr>
          <a:xfrm>
            <a:off x="304800" y="2971800"/>
            <a:ext cx="2590800" cy="1000125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1400" b="1" i="0" u="none">
                <a:solidFill>
                  <a:srgbClr val="53565A"/>
                </a:solidFill>
              </a:rPr>
              <a:t>Levantando en NAD-83</a:t>
            </a:r>
          </a:p>
          <a:p>
            <a:pPr algn="ctr" rtl="0">
              <a:defRPr/>
            </a:pPr>
            <a:r>
              <a:rPr lang="es" sz="1400" b="1" i="0" u="none">
                <a:solidFill>
                  <a:srgbClr val="53565A"/>
                </a:solidFill>
              </a:rPr>
              <a:t>Sistema de Coordenadas Planas Estatales?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="" xmlns:a16="http://schemas.microsoft.com/office/drawing/2014/main" id="{D2C71333-E7F6-426D-B682-2F71B00F7BA0}"/>
              </a:ext>
            </a:extLst>
          </p:cNvPr>
          <p:cNvSpPr/>
          <p:nvPr/>
        </p:nvSpPr>
        <p:spPr>
          <a:xfrm>
            <a:off x="4191000" y="1804988"/>
            <a:ext cx="2590800" cy="785812"/>
          </a:xfrm>
          <a:prstGeom prst="roundRect">
            <a:avLst/>
          </a:prstGeom>
          <a:solidFill>
            <a:srgbClr val="99FFCC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1400" b="1" i="0" u="none">
                <a:solidFill>
                  <a:srgbClr val="53565A"/>
                </a:solidFill>
              </a:rPr>
              <a:t>No requiere Transformación de Datum.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="" xmlns:a16="http://schemas.microsoft.com/office/drawing/2014/main" id="{4C7E13F1-612A-44CA-8856-F936993C4896}"/>
              </a:ext>
            </a:extLst>
          </p:cNvPr>
          <p:cNvCxnSpPr>
            <a:stCxn id="11" idx="3"/>
            <a:endCxn id="18" idx="1"/>
          </p:cNvCxnSpPr>
          <p:nvPr/>
        </p:nvCxnSpPr>
        <p:spPr>
          <a:xfrm>
            <a:off x="2895600" y="2160588"/>
            <a:ext cx="12954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6C361F27-D1FB-4D25-A355-7B3D2FB0EF6E}"/>
              </a:ext>
            </a:extLst>
          </p:cNvPr>
          <p:cNvSpPr txBox="1"/>
          <p:nvPr/>
        </p:nvSpPr>
        <p:spPr>
          <a:xfrm>
            <a:off x="3124200" y="1752600"/>
            <a:ext cx="8382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b="1" i="0" u="none">
                <a:solidFill>
                  <a:srgbClr val="53565A"/>
                </a:solidFill>
                <a:latin typeface="+mn-lt"/>
              </a:rPr>
              <a:t>SI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="" xmlns:a16="http://schemas.microsoft.com/office/drawing/2014/main" id="{3015FF12-6A92-4742-AFD2-6C9FA104C601}"/>
              </a:ext>
            </a:extLst>
          </p:cNvPr>
          <p:cNvSpPr/>
          <p:nvPr/>
        </p:nvSpPr>
        <p:spPr>
          <a:xfrm>
            <a:off x="4191000" y="2971800"/>
            <a:ext cx="2590800" cy="847725"/>
          </a:xfrm>
          <a:prstGeom prst="roundRect">
            <a:avLst/>
          </a:prstGeom>
          <a:solidFill>
            <a:srgbClr val="99FFCC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1400" b="1" i="0" u="none">
                <a:solidFill>
                  <a:srgbClr val="53565A"/>
                </a:solidFill>
              </a:rPr>
              <a:t>No requiere Transformación de Datum.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03FD87B1-9948-4BEC-9605-068D88256570}"/>
              </a:ext>
            </a:extLst>
          </p:cNvPr>
          <p:cNvCxnSpPr/>
          <p:nvPr/>
        </p:nvCxnSpPr>
        <p:spPr>
          <a:xfrm>
            <a:off x="2895600" y="3400425"/>
            <a:ext cx="12954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E9007B3C-D317-4FC4-983C-334D1360C754}"/>
              </a:ext>
            </a:extLst>
          </p:cNvPr>
          <p:cNvSpPr txBox="1"/>
          <p:nvPr/>
        </p:nvSpPr>
        <p:spPr>
          <a:xfrm>
            <a:off x="3124200" y="2971800"/>
            <a:ext cx="838200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b="1" i="0" u="none">
                <a:solidFill>
                  <a:srgbClr val="53565A"/>
                </a:solidFill>
                <a:latin typeface="+mn-lt"/>
              </a:rPr>
              <a:t>SI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="" xmlns:a16="http://schemas.microsoft.com/office/drawing/2014/main" id="{110860F3-3CDB-48D7-8BC0-5D152001190A}"/>
              </a:ext>
            </a:extLst>
          </p:cNvPr>
          <p:cNvCxnSpPr>
            <a:stCxn id="11" idx="2"/>
            <a:endCxn id="17" idx="0"/>
          </p:cNvCxnSpPr>
          <p:nvPr/>
        </p:nvCxnSpPr>
        <p:spPr>
          <a:xfrm rot="5400000">
            <a:off x="1373188" y="2743200"/>
            <a:ext cx="455612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B67C63C8-683E-466E-A02F-78AA5D87A088}"/>
              </a:ext>
            </a:extLst>
          </p:cNvPr>
          <p:cNvSpPr txBox="1"/>
          <p:nvPr/>
        </p:nvSpPr>
        <p:spPr>
          <a:xfrm>
            <a:off x="1676400" y="2514600"/>
            <a:ext cx="8382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b="1" i="0" u="none">
                <a:solidFill>
                  <a:srgbClr val="53565A"/>
                </a:solidFill>
                <a:latin typeface="+mn-lt"/>
              </a:rPr>
              <a:t>NO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="" xmlns:a16="http://schemas.microsoft.com/office/drawing/2014/main" id="{4349FF61-6DF4-4564-9FA9-7674AD2EC2FC}"/>
              </a:ext>
            </a:extLst>
          </p:cNvPr>
          <p:cNvSpPr/>
          <p:nvPr/>
        </p:nvSpPr>
        <p:spPr>
          <a:xfrm>
            <a:off x="304800" y="4419600"/>
            <a:ext cx="2590800" cy="914400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1400" b="1" i="0" u="none">
                <a:solidFill>
                  <a:srgbClr val="53565A"/>
                </a:solidFill>
              </a:rPr>
              <a:t>Usted necesita hacer una Transformación de Datum!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="" xmlns:a16="http://schemas.microsoft.com/office/drawing/2014/main" id="{A4DC9E5D-7F1D-4787-914F-6793DA7791F7}"/>
              </a:ext>
            </a:extLst>
          </p:cNvPr>
          <p:cNvCxnSpPr/>
          <p:nvPr/>
        </p:nvCxnSpPr>
        <p:spPr>
          <a:xfrm rot="5400000">
            <a:off x="1372394" y="4190206"/>
            <a:ext cx="4572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9E72613A-03BA-4967-B847-020125B3C145}"/>
              </a:ext>
            </a:extLst>
          </p:cNvPr>
          <p:cNvSpPr txBox="1"/>
          <p:nvPr/>
        </p:nvSpPr>
        <p:spPr>
          <a:xfrm>
            <a:off x="1752600" y="4038600"/>
            <a:ext cx="8382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b="1" i="0" u="none">
                <a:solidFill>
                  <a:srgbClr val="53565A"/>
                </a:solidFill>
                <a:latin typeface="+mn-lt"/>
              </a:rPr>
              <a:t>NO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4D27265F-AB9E-42D4-8407-2EE4F26C9C3A}"/>
              </a:ext>
            </a:extLst>
          </p:cNvPr>
          <p:cNvSpPr txBox="1"/>
          <p:nvPr/>
        </p:nvSpPr>
        <p:spPr>
          <a:xfrm>
            <a:off x="3581400" y="4206875"/>
            <a:ext cx="4716566" cy="175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es" b="1" i="0" u="none" dirty="0">
                <a:solidFill>
                  <a:srgbClr val="53565A"/>
                </a:solidFill>
                <a:latin typeface="+mn-lt"/>
              </a:rPr>
              <a:t>Para una Transformación Datum, usted puede:</a:t>
            </a:r>
          </a:p>
          <a:p>
            <a:pPr algn="l" rtl="0">
              <a:buFont typeface="Arial" pitchFamily="34" charset="0"/>
              <a:buChar char="•"/>
              <a:defRPr/>
            </a:pPr>
            <a:r>
              <a:rPr lang="es" b="0" i="0" u="none" dirty="0">
                <a:solidFill>
                  <a:srgbClr val="53565A"/>
                </a:solidFill>
                <a:latin typeface="+mn-lt"/>
              </a:rPr>
              <a:t>  </a:t>
            </a:r>
            <a:r>
              <a:rPr lang="es" b="1" i="0" u="none" dirty="0">
                <a:solidFill>
                  <a:srgbClr val="53565A"/>
                </a:solidFill>
                <a:latin typeface="+mn-lt"/>
              </a:rPr>
              <a:t>Determine sus propios parámetros.</a:t>
            </a:r>
          </a:p>
          <a:p>
            <a:pPr algn="l" rtl="0">
              <a:buFont typeface="Arial" pitchFamily="34" charset="0"/>
              <a:buChar char="•"/>
              <a:defRPr/>
            </a:pPr>
            <a:r>
              <a:rPr lang="es" b="0" i="0" u="none" dirty="0">
                <a:solidFill>
                  <a:srgbClr val="53565A"/>
                </a:solidFill>
                <a:latin typeface="+mn-lt"/>
              </a:rPr>
              <a:t>  </a:t>
            </a:r>
            <a:r>
              <a:rPr lang="es" b="1" i="0" u="none" dirty="0">
                <a:solidFill>
                  <a:srgbClr val="53565A"/>
                </a:solidFill>
                <a:latin typeface="+mn-lt"/>
              </a:rPr>
              <a:t>Use parámetros publicados.</a:t>
            </a:r>
          </a:p>
          <a:p>
            <a:pPr algn="l" rtl="0">
              <a:buFont typeface="Arial" pitchFamily="34" charset="0"/>
              <a:buChar char="•"/>
              <a:defRPr/>
            </a:pPr>
            <a:r>
              <a:rPr lang="es" b="0" i="0" u="none" dirty="0">
                <a:solidFill>
                  <a:srgbClr val="53565A"/>
                </a:solidFill>
                <a:latin typeface="+mn-lt"/>
              </a:rPr>
              <a:t>  </a:t>
            </a:r>
            <a:r>
              <a:rPr lang="es" b="1" i="0" u="none" dirty="0">
                <a:solidFill>
                  <a:srgbClr val="53565A"/>
                </a:solidFill>
                <a:latin typeface="+mn-lt"/>
              </a:rPr>
              <a:t>Usar un modelo de Cambio de Datum, si esta disponible para su área.</a:t>
            </a:r>
          </a:p>
        </p:txBody>
      </p:sp>
      <p:sp>
        <p:nvSpPr>
          <p:cNvPr id="4200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sz="3200" b="0" i="0" u="none">
                <a:latin typeface="Arial" pitchFamily="34" charset="0"/>
                <a:cs typeface="Arial" pitchFamily="34" charset="0"/>
              </a:rPr>
              <a:t>Transformaciones de Datum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B59168A1-C8C7-43DC-A930-948762E69AE6}"/>
              </a:ext>
            </a:extLst>
          </p:cNvPr>
          <p:cNvSpPr txBox="1"/>
          <p:nvPr/>
        </p:nvSpPr>
        <p:spPr>
          <a:xfrm>
            <a:off x="7162800" y="1751013"/>
            <a:ext cx="1524000" cy="738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400" b="1" i="1" u="none">
                <a:solidFill>
                  <a:srgbClr val="53565A"/>
                </a:solidFill>
                <a:latin typeface="+mn-lt"/>
              </a:rPr>
              <a:t>Levantamiento Típico de UTM y WGS 84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="" xmlns:a16="http://schemas.microsoft.com/office/drawing/2014/main" id="{45E0F5DB-F378-4C27-B3A5-EA3FCA6EF2BF}"/>
              </a:ext>
            </a:extLst>
          </p:cNvPr>
          <p:cNvCxnSpPr/>
          <p:nvPr/>
        </p:nvCxnSpPr>
        <p:spPr>
          <a:xfrm flipH="1">
            <a:off x="6823075" y="2182813"/>
            <a:ext cx="381000" cy="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3032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79135D06-229C-4322-BD3E-4BF9835EBC92}"/>
              </a:ext>
            </a:extLst>
          </p:cNvPr>
          <p:cNvSpPr/>
          <p:nvPr/>
        </p:nvSpPr>
        <p:spPr>
          <a:xfrm>
            <a:off x="-609600" y="1143000"/>
            <a:ext cx="9144000" cy="6172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43011" name="Rectangle 2"/>
          <p:cNvSpPr>
            <a:spLocks noGrp="1" noRot="1"/>
          </p:cNvSpPr>
          <p:nvPr>
            <p:ph type="title"/>
          </p:nvPr>
        </p:nvSpPr>
        <p:spPr>
          <a:xfrm>
            <a:off x="347472" y="0"/>
            <a:ext cx="8796528" cy="988786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Transformaciones de Datum:  Configuraciones</a:t>
            </a:r>
          </a:p>
        </p:txBody>
      </p:sp>
      <p:pic>
        <p:nvPicPr>
          <p:cNvPr id="430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8" y="1401763"/>
            <a:ext cx="303212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043363"/>
            <a:ext cx="3124200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304800" y="3535363"/>
            <a:ext cx="3124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es" sz="1400" b="0" i="0" u="none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No haga una Transformación de Datum!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4038600" y="3505200"/>
            <a:ext cx="3505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es" sz="1400" b="0" i="0" u="none">
                <a:solidFill>
                  <a:schemeClr val="accent2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Haga una Transformación Datum de 3 Parámetros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0" y="6202363"/>
            <a:ext cx="3581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es" sz="1400" b="0" i="0" u="none">
                <a:solidFill>
                  <a:schemeClr val="accent2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Haga una Transformación Datum de 7 Parámetros</a:t>
            </a:r>
          </a:p>
        </p:txBody>
      </p:sp>
      <p:pic>
        <p:nvPicPr>
          <p:cNvPr id="43017" name="Picture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63" y="4038600"/>
            <a:ext cx="3038475" cy="21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4038600" y="6172200"/>
            <a:ext cx="3733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es" sz="1400" b="0" i="0" u="none">
                <a:solidFill>
                  <a:schemeClr val="accent2">
                    <a:lumMod val="60000"/>
                    <a:lumOff val="40000"/>
                  </a:schemeClr>
                </a:solidFill>
                <a:latin typeface="Arial Unicode MS" pitchFamily="34" charset="-128"/>
              </a:rPr>
              <a:t>Use un Modelo de Transformación Nacional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41C3FC84-3AD9-4E4B-8E84-B2944991AC13}"/>
              </a:ext>
            </a:extLst>
          </p:cNvPr>
          <p:cNvCxnSpPr>
            <a:stCxn id="43020" idx="1"/>
          </p:cNvCxnSpPr>
          <p:nvPr/>
        </p:nvCxnSpPr>
        <p:spPr>
          <a:xfrm flipH="1">
            <a:off x="6934202" y="5229801"/>
            <a:ext cx="800098" cy="63759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20" name="TextBox 15"/>
          <p:cNvSpPr txBox="1">
            <a:spLocks noChangeArrowheads="1"/>
          </p:cNvSpPr>
          <p:nvPr/>
        </p:nvSpPr>
        <p:spPr bwMode="auto">
          <a:xfrm>
            <a:off x="7734300" y="4645025"/>
            <a:ext cx="120460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400" b="0" i="0" u="none" dirty="0">
                <a:solidFill>
                  <a:srgbClr val="53565A"/>
                </a:solidFill>
              </a:rPr>
              <a:t>Haga clic aqui para ver los modelos disponibles: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056" y="1393854"/>
            <a:ext cx="3138487" cy="2111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5725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Proyecciones:</a:t>
            </a:r>
          </a:p>
        </p:txBody>
      </p:sp>
      <p:sp>
        <p:nvSpPr>
          <p:cNvPr id="45059" name="Rectangle 27"/>
          <p:cNvSpPr>
            <a:spLocks noGrp="1"/>
          </p:cNvSpPr>
          <p:nvPr>
            <p:ph idx="4294967295"/>
          </p:nvPr>
        </p:nvSpPr>
        <p:spPr>
          <a:xfrm>
            <a:off x="5219700" y="1996609"/>
            <a:ext cx="3886200" cy="2895600"/>
          </a:xfrm>
        </p:spPr>
        <p:txBody>
          <a:bodyPr>
            <a:normAutofit lnSpcReduction="10000"/>
          </a:bodyPr>
          <a:lstStyle/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rgbClr val="6E6259"/>
                </a:solidFill>
                <a:latin typeface="Arial" pitchFamily="34" charset="0"/>
                <a:cs typeface="Arial" pitchFamily="34" charset="0"/>
              </a:rPr>
              <a:t>Distorsión es causada cuando se mueve desde la superficie elipsoidal a una proyección plana.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s" altLang="en-US" sz="2000" dirty="0">
              <a:solidFill>
                <a:srgbClr val="6E625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rgbClr val="6E6259"/>
                </a:solidFill>
                <a:latin typeface="Arial" pitchFamily="34" charset="0"/>
                <a:cs typeface="Arial" pitchFamily="34" charset="0"/>
              </a:rPr>
              <a:t>BC </a:t>
            </a:r>
            <a:r>
              <a:rPr lang="es" sz="2000" b="0" i="0" u="none">
                <a:solidFill>
                  <a:srgbClr val="6E6259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 B’C’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endParaRPr lang="es" altLang="en-US" sz="2000" dirty="0">
              <a:solidFill>
                <a:srgbClr val="6E6259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rgbClr val="6E6259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Una buena proyección debe minimizar la distorsión.</a:t>
            </a:r>
          </a:p>
        </p:txBody>
      </p:sp>
      <p:sp>
        <p:nvSpPr>
          <p:cNvPr id="45061" name="Text Box 4"/>
          <p:cNvSpPr txBox="1">
            <a:spLocks noChangeArrowheads="1"/>
          </p:cNvSpPr>
          <p:nvPr/>
        </p:nvSpPr>
        <p:spPr bwMode="auto">
          <a:xfrm>
            <a:off x="1828800" y="2971800"/>
            <a:ext cx="1066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endParaRPr lang="es" altLang="en-US" sz="1600">
              <a:solidFill>
                <a:srgbClr val="6E6259"/>
              </a:solidFill>
              <a:latin typeface="Arial Unicode MS" pitchFamily="34" charset="-128"/>
            </a:endParaRPr>
          </a:p>
        </p:txBody>
      </p:sp>
      <p:grpSp>
        <p:nvGrpSpPr>
          <p:cNvPr id="2" name="Group 5">
            <a:extLst>
              <a:ext uri="{FF2B5EF4-FFF2-40B4-BE49-F238E27FC236}">
                <a16:creationId xmlns="" xmlns:a16="http://schemas.microsoft.com/office/drawing/2014/main" id="{4C5E0134-2296-4A4E-8BF2-9566FE6D19D9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2514600"/>
            <a:ext cx="1676400" cy="1219200"/>
            <a:chOff x="960" y="1584"/>
            <a:chExt cx="1056" cy="768"/>
          </a:xfrm>
          <a:solidFill>
            <a:srgbClr val="FFCCCC"/>
          </a:solidFill>
        </p:grpSpPr>
        <p:sp>
          <p:nvSpPr>
            <p:cNvPr id="21530" name="AutoShape 6">
              <a:extLst>
                <a:ext uri="{FF2B5EF4-FFF2-40B4-BE49-F238E27FC236}">
                  <a16:creationId xmlns="" xmlns:a16="http://schemas.microsoft.com/office/drawing/2014/main" id="{F3714BE2-342E-482A-816C-BA2DE6C3E38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960" y="1584"/>
              <a:ext cx="1056" cy="76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es">
                <a:solidFill>
                  <a:srgbClr val="6E6259"/>
                </a:solidFill>
                <a:latin typeface="Arial" charset="0"/>
              </a:endParaRPr>
            </a:p>
          </p:txBody>
        </p:sp>
        <p:sp>
          <p:nvSpPr>
            <p:cNvPr id="21531" name="Text Box 7">
              <a:extLst>
                <a:ext uri="{FF2B5EF4-FFF2-40B4-BE49-F238E27FC236}">
                  <a16:creationId xmlns="" xmlns:a16="http://schemas.microsoft.com/office/drawing/2014/main" id="{2DDEBDDC-BE7D-48A8-AE1F-172F8CD8AB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0" y="1920"/>
              <a:ext cx="624" cy="21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  <a:defRPr/>
              </a:pPr>
              <a:r>
                <a:rPr lang="es" sz="1600" b="0" i="0" u="none">
                  <a:solidFill>
                    <a:srgbClr val="6E6259"/>
                  </a:solidFill>
                  <a:latin typeface="Arial Unicode MS" pitchFamily="34" charset="-128"/>
                </a:rPr>
                <a:t>1000 kg.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33400" y="4495800"/>
            <a:ext cx="4191000" cy="1066800"/>
            <a:chOff x="533400" y="4495800"/>
            <a:chExt cx="4191000" cy="1066800"/>
          </a:xfrm>
        </p:grpSpPr>
        <p:sp>
          <p:nvSpPr>
            <p:cNvPr id="45060" name="Freeform 3"/>
            <p:cNvSpPr>
              <a:spLocks/>
            </p:cNvSpPr>
            <p:nvPr/>
          </p:nvSpPr>
          <p:spPr bwMode="auto">
            <a:xfrm>
              <a:off x="609600" y="4724400"/>
              <a:ext cx="4114800" cy="838200"/>
            </a:xfrm>
            <a:custGeom>
              <a:avLst/>
              <a:gdLst>
                <a:gd name="T0" fmla="*/ 0 w 2784"/>
                <a:gd name="T1" fmla="*/ 2147483646 h 768"/>
                <a:gd name="T2" fmla="*/ 2147483646 w 2784"/>
                <a:gd name="T3" fmla="*/ 0 h 768"/>
                <a:gd name="T4" fmla="*/ 2147483646 w 2784"/>
                <a:gd name="T5" fmla="*/ 2147483646 h 768"/>
                <a:gd name="T6" fmla="*/ 0 60000 65536"/>
                <a:gd name="T7" fmla="*/ 0 60000 65536"/>
                <a:gd name="T8" fmla="*/ 0 60000 65536"/>
                <a:gd name="T9" fmla="*/ 0 w 2784"/>
                <a:gd name="T10" fmla="*/ 0 h 768"/>
                <a:gd name="T11" fmla="*/ 2784 w 2784"/>
                <a:gd name="T12" fmla="*/ 768 h 76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84" h="768">
                  <a:moveTo>
                    <a:pt x="0" y="768"/>
                  </a:moveTo>
                  <a:cubicBezTo>
                    <a:pt x="392" y="384"/>
                    <a:pt x="784" y="0"/>
                    <a:pt x="1248" y="0"/>
                  </a:cubicBezTo>
                  <a:cubicBezTo>
                    <a:pt x="1712" y="0"/>
                    <a:pt x="2528" y="640"/>
                    <a:pt x="2784" y="768"/>
                  </a:cubicBezTo>
                </a:path>
              </a:pathLst>
            </a:cu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">
                <a:solidFill>
                  <a:srgbClr val="6E6259"/>
                </a:solidFill>
              </a:endParaRPr>
            </a:p>
          </p:txBody>
        </p:sp>
        <p:sp>
          <p:nvSpPr>
            <p:cNvPr id="45063" name="Oval 8"/>
            <p:cNvSpPr>
              <a:spLocks noChangeArrowheads="1"/>
            </p:cNvSpPr>
            <p:nvPr/>
          </p:nvSpPr>
          <p:spPr bwMode="auto">
            <a:xfrm>
              <a:off x="838200" y="5257800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endParaRPr lang="es" altLang="en-US">
                <a:solidFill>
                  <a:srgbClr val="6E6259"/>
                </a:solidFill>
              </a:endParaRPr>
            </a:p>
          </p:txBody>
        </p:sp>
        <p:sp>
          <p:nvSpPr>
            <p:cNvPr id="45064" name="Oval 9"/>
            <p:cNvSpPr>
              <a:spLocks noChangeArrowheads="1"/>
            </p:cNvSpPr>
            <p:nvPr/>
          </p:nvSpPr>
          <p:spPr bwMode="auto">
            <a:xfrm>
              <a:off x="1828800" y="4724400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endParaRPr lang="es" altLang="en-US">
                <a:solidFill>
                  <a:srgbClr val="6E6259"/>
                </a:solidFill>
              </a:endParaRPr>
            </a:p>
          </p:txBody>
        </p:sp>
        <p:sp>
          <p:nvSpPr>
            <p:cNvPr id="45065" name="Oval 10"/>
            <p:cNvSpPr>
              <a:spLocks noChangeArrowheads="1"/>
            </p:cNvSpPr>
            <p:nvPr/>
          </p:nvSpPr>
          <p:spPr bwMode="auto">
            <a:xfrm>
              <a:off x="3048000" y="4800600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endParaRPr lang="es" altLang="en-US">
                <a:solidFill>
                  <a:srgbClr val="6E6259"/>
                </a:solidFill>
              </a:endParaRPr>
            </a:p>
          </p:txBody>
        </p:sp>
        <p:sp>
          <p:nvSpPr>
            <p:cNvPr id="45066" name="Oval 11"/>
            <p:cNvSpPr>
              <a:spLocks noChangeArrowheads="1"/>
            </p:cNvSpPr>
            <p:nvPr/>
          </p:nvSpPr>
          <p:spPr bwMode="auto">
            <a:xfrm>
              <a:off x="3962400" y="5181600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endParaRPr lang="es" altLang="en-US">
                <a:solidFill>
                  <a:srgbClr val="6E6259"/>
                </a:solidFill>
              </a:endParaRPr>
            </a:p>
          </p:txBody>
        </p:sp>
        <p:sp>
          <p:nvSpPr>
            <p:cNvPr id="45067" name="Text Box 12"/>
            <p:cNvSpPr txBox="1">
              <a:spLocks noChangeArrowheads="1"/>
            </p:cNvSpPr>
            <p:nvPr/>
          </p:nvSpPr>
          <p:spPr bwMode="auto">
            <a:xfrm>
              <a:off x="533400" y="5105400"/>
              <a:ext cx="3048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600" b="0" i="0" u="none">
                  <a:solidFill>
                    <a:srgbClr val="6E6259"/>
                  </a:solidFill>
                  <a:latin typeface="Arial Unicode MS" pitchFamily="34" charset="-128"/>
                </a:rPr>
                <a:t>A</a:t>
              </a:r>
            </a:p>
          </p:txBody>
        </p:sp>
        <p:sp>
          <p:nvSpPr>
            <p:cNvPr id="45068" name="Text Box 13"/>
            <p:cNvSpPr txBox="1">
              <a:spLocks noChangeArrowheads="1"/>
            </p:cNvSpPr>
            <p:nvPr/>
          </p:nvSpPr>
          <p:spPr bwMode="auto">
            <a:xfrm>
              <a:off x="1524000" y="4495800"/>
              <a:ext cx="3048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600" b="0" i="0" u="none">
                  <a:solidFill>
                    <a:srgbClr val="6E6259"/>
                  </a:solidFill>
                  <a:latin typeface="Arial Unicode MS" pitchFamily="34" charset="-128"/>
                </a:rPr>
                <a:t>B</a:t>
              </a:r>
            </a:p>
          </p:txBody>
        </p:sp>
        <p:sp>
          <p:nvSpPr>
            <p:cNvPr id="45069" name="Text Box 14"/>
            <p:cNvSpPr txBox="1">
              <a:spLocks noChangeArrowheads="1"/>
            </p:cNvSpPr>
            <p:nvPr/>
          </p:nvSpPr>
          <p:spPr bwMode="auto">
            <a:xfrm>
              <a:off x="3124200" y="4495800"/>
              <a:ext cx="3048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600" b="0" i="0" u="none">
                  <a:solidFill>
                    <a:srgbClr val="6E6259"/>
                  </a:solidFill>
                  <a:latin typeface="Arial Unicode MS" pitchFamily="34" charset="-128"/>
                </a:rPr>
                <a:t>C</a:t>
              </a:r>
            </a:p>
          </p:txBody>
        </p:sp>
        <p:sp>
          <p:nvSpPr>
            <p:cNvPr id="45070" name="Text Box 15"/>
            <p:cNvSpPr txBox="1">
              <a:spLocks noChangeArrowheads="1"/>
            </p:cNvSpPr>
            <p:nvPr/>
          </p:nvSpPr>
          <p:spPr bwMode="auto">
            <a:xfrm>
              <a:off x="4038600" y="4953000"/>
              <a:ext cx="3048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600" b="0" i="0" u="none">
                  <a:solidFill>
                    <a:srgbClr val="6E6259"/>
                  </a:solidFill>
                  <a:latin typeface="Arial Unicode MS" pitchFamily="34" charset="-128"/>
                </a:rPr>
                <a:t>D</a:t>
              </a:r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0" y="5562600"/>
            <a:ext cx="5410200" cy="490538"/>
            <a:chOff x="0" y="3504"/>
            <a:chExt cx="3408" cy="309"/>
          </a:xfrm>
        </p:grpSpPr>
        <p:sp>
          <p:nvSpPr>
            <p:cNvPr id="45073" name="Oval 17"/>
            <p:cNvSpPr>
              <a:spLocks noChangeArrowheads="1"/>
            </p:cNvSpPr>
            <p:nvPr/>
          </p:nvSpPr>
          <p:spPr bwMode="auto">
            <a:xfrm>
              <a:off x="192" y="350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endParaRPr lang="es" altLang="en-US">
                <a:solidFill>
                  <a:srgbClr val="6E6259"/>
                </a:solidFill>
              </a:endParaRPr>
            </a:p>
          </p:txBody>
        </p:sp>
        <p:sp>
          <p:nvSpPr>
            <p:cNvPr id="45074" name="Oval 18"/>
            <p:cNvSpPr>
              <a:spLocks noChangeArrowheads="1"/>
            </p:cNvSpPr>
            <p:nvPr/>
          </p:nvSpPr>
          <p:spPr bwMode="auto">
            <a:xfrm>
              <a:off x="960" y="350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endParaRPr lang="es" altLang="en-US">
                <a:solidFill>
                  <a:srgbClr val="6E6259"/>
                </a:solidFill>
              </a:endParaRPr>
            </a:p>
          </p:txBody>
        </p:sp>
        <p:sp>
          <p:nvSpPr>
            <p:cNvPr id="45075" name="Oval 19"/>
            <p:cNvSpPr>
              <a:spLocks noChangeArrowheads="1"/>
            </p:cNvSpPr>
            <p:nvPr/>
          </p:nvSpPr>
          <p:spPr bwMode="auto">
            <a:xfrm>
              <a:off x="1968" y="350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endParaRPr lang="es" altLang="en-US">
                <a:solidFill>
                  <a:srgbClr val="6E6259"/>
                </a:solidFill>
              </a:endParaRPr>
            </a:p>
          </p:txBody>
        </p:sp>
        <p:sp>
          <p:nvSpPr>
            <p:cNvPr id="45076" name="Oval 20"/>
            <p:cNvSpPr>
              <a:spLocks noChangeArrowheads="1"/>
            </p:cNvSpPr>
            <p:nvPr/>
          </p:nvSpPr>
          <p:spPr bwMode="auto">
            <a:xfrm>
              <a:off x="2928" y="350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endParaRPr lang="es" altLang="en-US">
                <a:solidFill>
                  <a:srgbClr val="6E6259"/>
                </a:solidFill>
              </a:endParaRPr>
            </a:p>
          </p:txBody>
        </p:sp>
        <p:grpSp>
          <p:nvGrpSpPr>
            <p:cNvPr id="45077" name="Group 21"/>
            <p:cNvGrpSpPr>
              <a:grpSpLocks/>
            </p:cNvGrpSpPr>
            <p:nvPr/>
          </p:nvGrpSpPr>
          <p:grpSpPr bwMode="auto">
            <a:xfrm>
              <a:off x="0" y="3552"/>
              <a:ext cx="3408" cy="261"/>
              <a:chOff x="0" y="3552"/>
              <a:chExt cx="3408" cy="261"/>
            </a:xfrm>
          </p:grpSpPr>
          <p:sp>
            <p:nvSpPr>
              <p:cNvPr id="45078" name="Line 22"/>
              <p:cNvSpPr>
                <a:spLocks noChangeShapeType="1"/>
              </p:cNvSpPr>
              <p:nvPr/>
            </p:nvSpPr>
            <p:spPr bwMode="auto">
              <a:xfrm>
                <a:off x="0" y="3552"/>
                <a:ext cx="3408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">
                  <a:solidFill>
                    <a:srgbClr val="6E6259"/>
                  </a:solidFill>
                </a:endParaRPr>
              </a:p>
            </p:txBody>
          </p:sp>
          <p:sp>
            <p:nvSpPr>
              <p:cNvPr id="45079" name="Text Box 23"/>
              <p:cNvSpPr txBox="1">
                <a:spLocks noChangeArrowheads="1"/>
              </p:cNvSpPr>
              <p:nvPr/>
            </p:nvSpPr>
            <p:spPr bwMode="auto">
              <a:xfrm>
                <a:off x="144" y="3600"/>
                <a:ext cx="2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es" sz="1600" b="0" i="0" u="none">
                    <a:solidFill>
                      <a:srgbClr val="6E6259"/>
                    </a:solidFill>
                    <a:latin typeface="Arial Unicode MS" pitchFamily="34" charset="-128"/>
                  </a:rPr>
                  <a:t>A’</a:t>
                </a:r>
              </a:p>
            </p:txBody>
          </p:sp>
          <p:sp>
            <p:nvSpPr>
              <p:cNvPr id="45080" name="Text Box 24"/>
              <p:cNvSpPr txBox="1">
                <a:spLocks noChangeArrowheads="1"/>
              </p:cNvSpPr>
              <p:nvPr/>
            </p:nvSpPr>
            <p:spPr bwMode="auto">
              <a:xfrm>
                <a:off x="912" y="3600"/>
                <a:ext cx="2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es" sz="1600" b="0" i="0" u="none">
                    <a:solidFill>
                      <a:srgbClr val="6E6259"/>
                    </a:solidFill>
                    <a:latin typeface="Arial Unicode MS" pitchFamily="34" charset="-128"/>
                  </a:rPr>
                  <a:t>B’</a:t>
                </a:r>
              </a:p>
            </p:txBody>
          </p:sp>
          <p:sp>
            <p:nvSpPr>
              <p:cNvPr id="45081" name="Text Box 25"/>
              <p:cNvSpPr txBox="1">
                <a:spLocks noChangeArrowheads="1"/>
              </p:cNvSpPr>
              <p:nvPr/>
            </p:nvSpPr>
            <p:spPr bwMode="auto">
              <a:xfrm>
                <a:off x="1920" y="3600"/>
                <a:ext cx="2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es" sz="1600" b="0" i="0" u="none">
                    <a:solidFill>
                      <a:srgbClr val="6E6259"/>
                    </a:solidFill>
                    <a:latin typeface="Arial Unicode MS" pitchFamily="34" charset="-128"/>
                  </a:rPr>
                  <a:t>C’</a:t>
                </a:r>
              </a:p>
            </p:txBody>
          </p:sp>
          <p:sp>
            <p:nvSpPr>
              <p:cNvPr id="45082" name="Text Box 26"/>
              <p:cNvSpPr txBox="1">
                <a:spLocks noChangeArrowheads="1"/>
              </p:cNvSpPr>
              <p:nvPr/>
            </p:nvSpPr>
            <p:spPr bwMode="auto">
              <a:xfrm>
                <a:off x="2880" y="3600"/>
                <a:ext cx="2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es" sz="1600" b="0" i="0" u="none">
                    <a:solidFill>
                      <a:srgbClr val="6E6259"/>
                    </a:solidFill>
                    <a:latin typeface="Arial Unicode MS" pitchFamily="34" charset="-128"/>
                  </a:rPr>
                  <a:t>D’</a:t>
                </a:r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941FEE4-775B-4AFD-986A-6177C6FC1250}"/>
              </a:ext>
            </a:extLst>
          </p:cNvPr>
          <p:cNvSpPr txBox="1"/>
          <p:nvPr/>
        </p:nvSpPr>
        <p:spPr>
          <a:xfrm>
            <a:off x="448234" y="1482259"/>
            <a:ext cx="8012101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es" sz="2000" b="1" i="0" u="none" dirty="0">
                <a:solidFill>
                  <a:srgbClr val="6E6259"/>
                </a:solidFill>
                <a:cs typeface="Arial" panose="020B0604020202020204" pitchFamily="34" charset="0"/>
              </a:rPr>
              <a:t>Proyección:</a:t>
            </a:r>
            <a:r>
              <a:rPr lang="es" sz="2000" b="0" i="0" u="none" dirty="0">
                <a:solidFill>
                  <a:srgbClr val="6E6259"/>
                </a:solidFill>
                <a:cs typeface="Arial" panose="020B0604020202020204" pitchFamily="34" charset="0"/>
              </a:rPr>
              <a:t>  </a:t>
            </a:r>
            <a:r>
              <a:rPr lang="es" sz="2000" b="1" i="0" u="none" dirty="0">
                <a:solidFill>
                  <a:srgbClr val="6E6259"/>
                </a:solidFill>
                <a:cs typeface="Arial" panose="020B0604020202020204" pitchFamily="34" charset="0"/>
              </a:rPr>
              <a:t>Una representación 2D de la superficie elipsoidal</a:t>
            </a:r>
            <a:endParaRPr lang="es" sz="2000" b="1" dirty="0">
              <a:solidFill>
                <a:srgbClr val="6E62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27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4441 L -3.33333E-6 0.2886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4787</TotalTime>
  <Words>3195</Words>
  <Application>Microsoft Office PowerPoint</Application>
  <PresentationFormat>On-screen Show (4:3)</PresentationFormat>
  <Paragraphs>671</Paragraphs>
  <Slides>46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58" baseType="lpstr">
      <vt:lpstr>Arial</vt:lpstr>
      <vt:lpstr>Wingdings</vt:lpstr>
      <vt:lpstr>Wingdings 2</vt:lpstr>
      <vt:lpstr>Verdana</vt:lpstr>
      <vt:lpstr>Arial Unicode MS</vt:lpstr>
      <vt:lpstr>Calibri</vt:lpstr>
      <vt:lpstr>Symbol</vt:lpstr>
      <vt:lpstr>GreekC</vt:lpstr>
      <vt:lpstr>Courier New</vt:lpstr>
      <vt:lpstr>Lucida Grande</vt:lpstr>
      <vt:lpstr>Bell Gossett Eco</vt:lpstr>
      <vt:lpstr>Bell Gossett</vt:lpstr>
      <vt:lpstr>Geodesía y RTK</vt:lpstr>
      <vt:lpstr>Entendiendo Geodesia</vt:lpstr>
      <vt:lpstr>En HYPACK®...</vt:lpstr>
      <vt:lpstr>El Elipsoide Una forma matemática que se aproxima a la superficie geoidal.</vt:lpstr>
      <vt:lpstr>Datums</vt:lpstr>
      <vt:lpstr>Transformación Datum Convirtiendo su posición desde un datum (usualmente WGS 84) a un datum local.</vt:lpstr>
      <vt:lpstr>Transformaciones de Datum</vt:lpstr>
      <vt:lpstr>Transformaciones de Datum:  Configuraciones</vt:lpstr>
      <vt:lpstr>Proyecciones:</vt:lpstr>
      <vt:lpstr>PowerPoint Presentation</vt:lpstr>
      <vt:lpstr>GEODESIA PROYECTO</vt:lpstr>
      <vt:lpstr>PARAMETROS GEODESICOS</vt:lpstr>
      <vt:lpstr>Iniciando PARAMETROS GEODESICOS</vt:lpstr>
      <vt:lpstr>Cuadrícula UTM</vt:lpstr>
      <vt:lpstr>Cuadrículas NAD-83</vt:lpstr>
      <vt:lpstr>Cuadrículas NAD-27</vt:lpstr>
      <vt:lpstr>Cuadrícula Nacional UK</vt:lpstr>
      <vt:lpstr>Proyección definida por el usuario</vt:lpstr>
      <vt:lpstr>Configurando una Cuadrícula Local</vt:lpstr>
      <vt:lpstr>Trabajando en una Cuadrícula Local</vt:lpstr>
      <vt:lpstr>PARAMETROS GEODESICOS:  Configure para Cuadrícula Local</vt:lpstr>
      <vt:lpstr>CUADRÍCULA LOCAL: Ventana</vt:lpstr>
      <vt:lpstr>Verificando Resultados en CONVERSIÓN CUADRICULA</vt:lpstr>
      <vt:lpstr>Transformaciones de Datum Variables en el Tiempo</vt:lpstr>
      <vt:lpstr>Transformaciones de Datum Variables en el Tiempo</vt:lpstr>
      <vt:lpstr>Cinemático En Tiempo Real - RTK</vt:lpstr>
      <vt:lpstr>Cálculo Mareas RTK</vt:lpstr>
      <vt:lpstr>Mareas RTK:  Bases</vt:lpstr>
      <vt:lpstr>Mareas RTK: Definiciones</vt:lpstr>
      <vt:lpstr>MAREAS RTK</vt:lpstr>
      <vt:lpstr>Mareas RTK:  Ejemplo</vt:lpstr>
      <vt:lpstr>Opciones de Configuración MAREAS RTK</vt:lpstr>
      <vt:lpstr>Mareas RTK:  (K – N) desde Archivo KTD</vt:lpstr>
      <vt:lpstr>Haciendo un Archivo KTD</vt:lpstr>
      <vt:lpstr>Determinando (N - K) en un Punto</vt:lpstr>
      <vt:lpstr>Creando un Archivo KTD</vt:lpstr>
      <vt:lpstr>Mostrando un Archivo KTD</vt:lpstr>
      <vt:lpstr>Mareas RTK:  N desde el Modelo Geoidal, K desde KTD</vt:lpstr>
      <vt:lpstr>Mareas RTK:  N desde el Modelo Geoidal, K desde el Usuario</vt:lpstr>
      <vt:lpstr>Mareas RTK:  N desde el Modelo Geoidal, K desde VDATUM</vt:lpstr>
      <vt:lpstr>Mareas RTK:  (K – N) desde Valor del Usuario</vt:lpstr>
      <vt:lpstr>VDatum a XYZ</vt:lpstr>
      <vt:lpstr>PowerPoint Presentation</vt:lpstr>
      <vt:lpstr>PowerPoint Presentation</vt:lpstr>
      <vt:lpstr>Movimiento entre actualizaciones RTK</vt:lpstr>
      <vt:lpstr>Gracias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196</cp:revision>
  <dcterms:created xsi:type="dcterms:W3CDTF">2014-07-07T18:31:44Z</dcterms:created>
  <dcterms:modified xsi:type="dcterms:W3CDTF">2020-02-21T14:18:18Z</dcterms:modified>
</cp:coreProperties>
</file>